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2" r:id="rId2"/>
    <p:sldId id="260" r:id="rId3"/>
    <p:sldId id="261" r:id="rId4"/>
    <p:sldId id="262" r:id="rId5"/>
    <p:sldId id="263" r:id="rId6"/>
    <p:sldId id="273" r:id="rId7"/>
    <p:sldId id="274" r:id="rId8"/>
    <p:sldId id="264" r:id="rId9"/>
    <p:sldId id="265" r:id="rId10"/>
    <p:sldId id="266" r:id="rId11"/>
    <p:sldId id="271" r:id="rId12"/>
    <p:sldId id="27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FA2A0-1317-4979-A726-850E4DADAD1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FD52-D007-4DAF-AB70-D7FAFF9CB8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47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2126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151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61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51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818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76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661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8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498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77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04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ECDC-5148-45E5-BFF9-FEB78D3BB39E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4F38-2EF7-4E71-9DA2-282CF27188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191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9069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b="1" cap="all" dirty="0" smtClean="0"/>
              <a:t>План покращення якості освітніх послуг </a:t>
            </a:r>
            <a:br>
              <a:rPr lang="uk-UA" sz="2800" b="1" cap="all" dirty="0" smtClean="0"/>
            </a:br>
            <a:r>
              <a:rPr lang="uk-UA" sz="2800" b="1" cap="all" dirty="0" smtClean="0"/>
              <a:t>м. Бровари</a:t>
            </a:r>
            <a:r>
              <a:rPr lang="uk-UA" sz="2800" cap="all" dirty="0" smtClean="0"/>
              <a:t/>
            </a:r>
            <a:br>
              <a:rPr lang="uk-UA" sz="2800" cap="all" dirty="0" smtClean="0"/>
            </a:br>
            <a:r>
              <a:rPr lang="uk-UA" sz="2800" cap="all" dirty="0" smtClean="0"/>
              <a:t>в рамках проекту </a:t>
            </a:r>
            <a:r>
              <a:rPr lang="uk-UA" sz="2800" cap="all" dirty="0" err="1" smtClean="0"/>
              <a:t>“Партисипативна</a:t>
            </a:r>
            <a:r>
              <a:rPr lang="uk-UA" sz="2800" cap="all" dirty="0" smtClean="0"/>
              <a:t> демократія та обґрунтовані рішення на місцевому рівні в </a:t>
            </a:r>
            <a:r>
              <a:rPr lang="uk-UA" sz="2800" cap="all" dirty="0" err="1" smtClean="0"/>
              <a:t>Україні”</a:t>
            </a:r>
            <a:r>
              <a:rPr lang="en-US" sz="2800" cap="all" dirty="0" smtClean="0"/>
              <a:t/>
            </a:r>
            <a:br>
              <a:rPr lang="en-US" sz="2800" cap="all" dirty="0" smtClean="0"/>
            </a:br>
            <a:r>
              <a:rPr lang="uk-UA" sz="2800" cap="all" dirty="0" smtClean="0"/>
              <a:t/>
            </a:r>
            <a:br>
              <a:rPr lang="uk-UA" sz="2800" cap="all" dirty="0" smtClean="0"/>
            </a:br>
            <a:r>
              <a:rPr lang="uk-UA" sz="4400" dirty="0"/>
              <a:t/>
            </a:r>
            <a:br>
              <a:rPr lang="uk-UA" sz="4400" dirty="0"/>
            </a:br>
            <a:endParaRPr lang="uk-UA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06437"/>
            <a:ext cx="12192000" cy="3851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оцінка батьками стану групових і спальних приміщень ДНЗ </a:t>
            </a:r>
            <a:br>
              <a:rPr lang="uk-UA" sz="4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 Бровари Київської області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5337987"/>
              </p:ext>
            </p:extLst>
          </p:nvPr>
        </p:nvGraphicFramePr>
        <p:xfrm>
          <a:off x="0" y="770708"/>
          <a:ext cx="12192001" cy="608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4249866282"/>
                    </a:ext>
                  </a:extLst>
                </a:gridCol>
                <a:gridCol w="1735322">
                  <a:extLst>
                    <a:ext uri="{9D8B030D-6E8A-4147-A177-3AD203B41FA5}">
                      <a16:colId xmlns="" xmlns:a16="http://schemas.microsoft.com/office/drawing/2014/main" val="3856584794"/>
                    </a:ext>
                  </a:extLst>
                </a:gridCol>
                <a:gridCol w="1907177">
                  <a:extLst>
                    <a:ext uri="{9D8B030D-6E8A-4147-A177-3AD203B41FA5}">
                      <a16:colId xmlns="" xmlns:a16="http://schemas.microsoft.com/office/drawing/2014/main" val="2491085045"/>
                    </a:ext>
                  </a:extLst>
                </a:gridCol>
                <a:gridCol w="1724297">
                  <a:extLst>
                    <a:ext uri="{9D8B030D-6E8A-4147-A177-3AD203B41FA5}">
                      <a16:colId xmlns="" xmlns:a16="http://schemas.microsoft.com/office/drawing/2014/main" val="682398598"/>
                    </a:ext>
                  </a:extLst>
                </a:gridCol>
                <a:gridCol w="2050869">
                  <a:extLst>
                    <a:ext uri="{9D8B030D-6E8A-4147-A177-3AD203B41FA5}">
                      <a16:colId xmlns="" xmlns:a16="http://schemas.microsoft.com/office/drawing/2014/main" val="3557319813"/>
                    </a:ext>
                  </a:extLst>
                </a:gridCol>
                <a:gridCol w="2669178">
                  <a:extLst>
                    <a:ext uri="{9D8B030D-6E8A-4147-A177-3AD203B41FA5}">
                      <a16:colId xmlns="" xmlns:a16="http://schemas.microsoft.com/office/drawing/2014/main" val="1199523029"/>
                    </a:ext>
                  </a:extLst>
                </a:gridCol>
              </a:tblGrid>
              <a:tr h="6087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Затвердження 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змін та додатків до річного плану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по управлінню освіти і науки Броварської міської ради в частині фінансування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проекту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Провести 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 товарів, робіт, послуг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Тендерний комітет управління освіти і науки Броварської міської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ради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Підрядні організації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10 днів для вирішення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організа-ційних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питань роботи тендерного комітету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Проведен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-ня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 товарів, робіт, послуг до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01.07.2017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доцільність вибору обладнання для кабінетів;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ефективність використання коштів;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термін проведення 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оцінка експертами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261027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999444"/>
              </p:ext>
            </p:extLst>
          </p:nvPr>
        </p:nvGraphicFramePr>
        <p:xfrm>
          <a:off x="0" y="0"/>
          <a:ext cx="12192001" cy="770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2083144862"/>
                    </a:ext>
                  </a:extLst>
                </a:gridCol>
                <a:gridCol w="1748385">
                  <a:extLst>
                    <a:ext uri="{9D8B030D-6E8A-4147-A177-3AD203B41FA5}">
                      <a16:colId xmlns="" xmlns:a16="http://schemas.microsoft.com/office/drawing/2014/main" val="4099381302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497137957"/>
                    </a:ext>
                  </a:extLst>
                </a:gridCol>
                <a:gridCol w="1698171">
                  <a:extLst>
                    <a:ext uri="{9D8B030D-6E8A-4147-A177-3AD203B41FA5}">
                      <a16:colId xmlns="" xmlns:a16="http://schemas.microsoft.com/office/drawing/2014/main" val="729794986"/>
                    </a:ext>
                  </a:extLst>
                </a:gridCol>
                <a:gridCol w="2050869">
                  <a:extLst>
                    <a:ext uri="{9D8B030D-6E8A-4147-A177-3AD203B41FA5}">
                      <a16:colId xmlns="" xmlns:a16="http://schemas.microsoft.com/office/drawing/2014/main" val="156798621"/>
                    </a:ext>
                  </a:extLst>
                </a:gridCol>
                <a:gridCol w="2669178">
                  <a:extLst>
                    <a:ext uri="{9D8B030D-6E8A-4147-A177-3AD203B41FA5}">
                      <a16:colId xmlns="" xmlns:a16="http://schemas.microsoft.com/office/drawing/2014/main" val="2681554386"/>
                    </a:ext>
                  </a:extLst>
                </a:gridCol>
              </a:tblGrid>
              <a:tr h="7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344809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8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548127"/>
              </p:ext>
            </p:extLst>
          </p:nvPr>
        </p:nvGraphicFramePr>
        <p:xfrm>
          <a:off x="0" y="770709"/>
          <a:ext cx="12192001" cy="608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327827849"/>
                    </a:ext>
                  </a:extLst>
                </a:gridCol>
                <a:gridCol w="1761448">
                  <a:extLst>
                    <a:ext uri="{9D8B030D-6E8A-4147-A177-3AD203B41FA5}">
                      <a16:colId xmlns="" xmlns:a16="http://schemas.microsoft.com/office/drawing/2014/main" val="3469220259"/>
                    </a:ext>
                  </a:extLst>
                </a:gridCol>
                <a:gridCol w="1907177">
                  <a:extLst>
                    <a:ext uri="{9D8B030D-6E8A-4147-A177-3AD203B41FA5}">
                      <a16:colId xmlns="" xmlns:a16="http://schemas.microsoft.com/office/drawing/2014/main" val="3491646217"/>
                    </a:ext>
                  </a:extLst>
                </a:gridCol>
                <a:gridCol w="1711234">
                  <a:extLst>
                    <a:ext uri="{9D8B030D-6E8A-4147-A177-3AD203B41FA5}">
                      <a16:colId xmlns="" xmlns:a16="http://schemas.microsoft.com/office/drawing/2014/main" val="1936993453"/>
                    </a:ext>
                  </a:extLst>
                </a:gridCol>
                <a:gridCol w="2050869">
                  <a:extLst>
                    <a:ext uri="{9D8B030D-6E8A-4147-A177-3AD203B41FA5}">
                      <a16:colId xmlns="" xmlns:a16="http://schemas.microsoft.com/office/drawing/2014/main" val="2554976102"/>
                    </a:ext>
                  </a:extLst>
                </a:gridCol>
                <a:gridCol w="2656115">
                  <a:extLst>
                    <a:ext uri="{9D8B030D-6E8A-4147-A177-3AD203B41FA5}">
                      <a16:colId xmlns="" xmlns:a16="http://schemas.microsoft.com/office/drawing/2014/main" val="2521815823"/>
                    </a:ext>
                  </a:extLst>
                </a:gridCol>
              </a:tblGrid>
              <a:tr h="6087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Висвітлення в ЗМІ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інформації щодо початку проведення робіт із зазначенням закладів та об’єму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робіт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Публікації в пресі та в мережі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Інтернет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Управління освіти і науки Броварської міської ради, керівники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закладів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Журналіс-тів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, соціологів, громадську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раду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Січень-серпень 2017 року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- результативність висвітлення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061829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251580"/>
              </p:ext>
            </p:extLst>
          </p:nvPr>
        </p:nvGraphicFramePr>
        <p:xfrm>
          <a:off x="0" y="0"/>
          <a:ext cx="12192001" cy="770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2438938599"/>
                    </a:ext>
                  </a:extLst>
                </a:gridCol>
                <a:gridCol w="1748385">
                  <a:extLst>
                    <a:ext uri="{9D8B030D-6E8A-4147-A177-3AD203B41FA5}">
                      <a16:colId xmlns="" xmlns:a16="http://schemas.microsoft.com/office/drawing/2014/main" val="3444922288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96334944"/>
                    </a:ext>
                  </a:extLst>
                </a:gridCol>
                <a:gridCol w="1698171">
                  <a:extLst>
                    <a:ext uri="{9D8B030D-6E8A-4147-A177-3AD203B41FA5}">
                      <a16:colId xmlns="" xmlns:a16="http://schemas.microsoft.com/office/drawing/2014/main" val="2750112699"/>
                    </a:ext>
                  </a:extLst>
                </a:gridCol>
                <a:gridCol w="2050869">
                  <a:extLst>
                    <a:ext uri="{9D8B030D-6E8A-4147-A177-3AD203B41FA5}">
                      <a16:colId xmlns="" xmlns:a16="http://schemas.microsoft.com/office/drawing/2014/main" val="740581881"/>
                    </a:ext>
                  </a:extLst>
                </a:gridCol>
                <a:gridCol w="2669178">
                  <a:extLst>
                    <a:ext uri="{9D8B030D-6E8A-4147-A177-3AD203B41FA5}">
                      <a16:colId xmlns="" xmlns:a16="http://schemas.microsoft.com/office/drawing/2014/main" val="3803955161"/>
                    </a:ext>
                  </a:extLst>
                </a:gridCol>
              </a:tblGrid>
              <a:tr h="7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251032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027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Фінансування навчальних закладів </a:t>
            </a:r>
            <a:br>
              <a:rPr lang="uk-UA" dirty="0" smtClean="0"/>
            </a:br>
            <a:r>
              <a:rPr lang="uk-UA" dirty="0" smtClean="0"/>
              <a:t>м. Бровари з бюджету розвитку у 2016 році – </a:t>
            </a:r>
            <a:br>
              <a:rPr lang="uk-UA" dirty="0" smtClean="0"/>
            </a:br>
            <a:r>
              <a:rPr lang="uk-UA" dirty="0" smtClean="0"/>
              <a:t>26 596 100 грн.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Дошкільна освіта: 10 356,6 тис. грн., освоєно 8 744,3 тис. грн.</a:t>
            </a:r>
          </a:p>
          <a:p>
            <a:pPr marL="0" indent="0">
              <a:buNone/>
            </a:pPr>
            <a:r>
              <a:rPr lang="uk-UA" dirty="0" smtClean="0"/>
              <a:t>                - </a:t>
            </a:r>
            <a:r>
              <a:rPr lang="uk-UA" dirty="0"/>
              <a:t>к</a:t>
            </a:r>
            <a:r>
              <a:rPr lang="uk-UA" dirty="0" smtClean="0"/>
              <a:t>апітальний </a:t>
            </a:r>
            <a:r>
              <a:rPr lang="uk-UA" dirty="0"/>
              <a:t>ремонт віконних </a:t>
            </a:r>
            <a:r>
              <a:rPr lang="uk-UA" dirty="0" smtClean="0"/>
              <a:t>прорізів – 6 756,5 тис. грн.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- капітальний </a:t>
            </a:r>
            <a:r>
              <a:rPr lang="uk-UA" dirty="0"/>
              <a:t>ремонт груп ДНЗ «Ромашка» </a:t>
            </a:r>
            <a:r>
              <a:rPr lang="uk-UA" dirty="0" smtClean="0"/>
              <a:t>(інклюзивне навчання) –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243,7 тис. грн.</a:t>
            </a:r>
          </a:p>
          <a:p>
            <a:pPr marL="0" indent="0">
              <a:buNone/>
            </a:pPr>
            <a:r>
              <a:rPr lang="uk-UA" dirty="0" smtClean="0"/>
              <a:t>                - </a:t>
            </a:r>
            <a:r>
              <a:rPr lang="uk-UA" dirty="0"/>
              <a:t>п</a:t>
            </a:r>
            <a:r>
              <a:rPr lang="uk-UA" dirty="0" smtClean="0"/>
              <a:t>ридбання </a:t>
            </a:r>
            <a:r>
              <a:rPr lang="uk-UA" dirty="0"/>
              <a:t>постільної </a:t>
            </a:r>
            <a:r>
              <a:rPr lang="uk-UA" dirty="0" smtClean="0"/>
              <a:t>білизни – 895,3 тис. грн.</a:t>
            </a:r>
          </a:p>
          <a:p>
            <a:pPr marL="0" indent="0">
              <a:buNone/>
            </a:pPr>
            <a:r>
              <a:rPr lang="uk-UA" dirty="0"/>
              <a:t>Поточний ремонт </a:t>
            </a:r>
            <a:r>
              <a:rPr lang="uk-UA" dirty="0" smtClean="0"/>
              <a:t>ігрових кімнат </a:t>
            </a:r>
            <a:r>
              <a:rPr lang="uk-UA" dirty="0"/>
              <a:t>ДНЗ «Зірочка</a:t>
            </a:r>
            <a:r>
              <a:rPr lang="uk-UA" dirty="0" smtClean="0"/>
              <a:t>» та «Віночок»</a:t>
            </a:r>
            <a:r>
              <a:rPr lang="uk-UA" dirty="0"/>
              <a:t> </a:t>
            </a:r>
            <a:r>
              <a:rPr lang="uk-UA" dirty="0" smtClean="0"/>
              <a:t>– 89,8 тис. грн.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Загальна середня освіта: 12 103,3 тис. грн., освоєно 7 953,5 тис. грн.</a:t>
            </a:r>
          </a:p>
          <a:p>
            <a:pPr marL="0" indent="0">
              <a:buNone/>
            </a:pPr>
            <a:r>
              <a:rPr lang="uk-UA" dirty="0" smtClean="0"/>
              <a:t>                - придбання комп’ютерів – 720,3 тис. грн.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365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61765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1">
                  <a:extLst>
                    <a:ext uri="{9D8B030D-6E8A-4147-A177-3AD203B41FA5}">
                      <a16:colId xmlns="" xmlns:a16="http://schemas.microsoft.com/office/drawing/2014/main" val="2609820477"/>
                    </a:ext>
                  </a:extLst>
                </a:gridCol>
                <a:gridCol w="2468743">
                  <a:extLst>
                    <a:ext uri="{9D8B030D-6E8A-4147-A177-3AD203B41FA5}">
                      <a16:colId xmlns="" xmlns:a16="http://schemas.microsoft.com/office/drawing/2014/main" val="110270999"/>
                    </a:ext>
                  </a:extLst>
                </a:gridCol>
                <a:gridCol w="2181497">
                  <a:extLst>
                    <a:ext uri="{9D8B030D-6E8A-4147-A177-3AD203B41FA5}">
                      <a16:colId xmlns="" xmlns:a16="http://schemas.microsoft.com/office/drawing/2014/main" val="3588443180"/>
                    </a:ext>
                  </a:extLst>
                </a:gridCol>
                <a:gridCol w="1789612">
                  <a:extLst>
                    <a:ext uri="{9D8B030D-6E8A-4147-A177-3AD203B41FA5}">
                      <a16:colId xmlns="" xmlns:a16="http://schemas.microsoft.com/office/drawing/2014/main" val="2857929759"/>
                    </a:ext>
                  </a:extLst>
                </a:gridCol>
                <a:gridCol w="1444087">
                  <a:extLst>
                    <a:ext uri="{9D8B030D-6E8A-4147-A177-3AD203B41FA5}">
                      <a16:colId xmlns="" xmlns:a16="http://schemas.microsoft.com/office/drawing/2014/main" val="1938161384"/>
                    </a:ext>
                  </a:extLst>
                </a:gridCol>
                <a:gridCol w="2322371">
                  <a:extLst>
                    <a:ext uri="{9D8B030D-6E8A-4147-A177-3AD203B41FA5}">
                      <a16:colId xmlns="" xmlns:a16="http://schemas.microsoft.com/office/drawing/2014/main" val="755646207"/>
                    </a:ext>
                  </a:extLst>
                </a:gridCol>
              </a:tblGrid>
              <a:tr h="1015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3363072867"/>
                  </a:ext>
                </a:extLst>
              </a:tr>
              <a:tr h="5842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Моніторинг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стану групових і спальних приміщень ДНЗ для виявлення проблемних об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єктів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200" dirty="0" smtClean="0">
                          <a:effectLst/>
                        </a:rPr>
                        <a:t>Наказ </a:t>
                      </a:r>
                      <a:r>
                        <a:rPr lang="uk-UA" sz="2200" dirty="0">
                          <a:effectLst/>
                        </a:rPr>
                        <a:t>по управлінню освіти і науки Броварської міської ради щодо затвердження складу комісії.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200" dirty="0" smtClean="0">
                          <a:effectLst/>
                        </a:rPr>
                        <a:t>Залучити </a:t>
                      </a:r>
                      <a:r>
                        <a:rPr lang="uk-UA" sz="2200" dirty="0">
                          <a:effectLst/>
                        </a:rPr>
                        <a:t>громадську раду при управлінні освіти і науки, батьків, фахівців господарської групи.</a:t>
                      </a:r>
                      <a:endParaRPr lang="uk-U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Завідуюча відділом дошкільних, позашкільних навчальних закладів, виховної роботи.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Працівників комунальних служб, БК  дошкільних навчальних закладів, громадську раду, соціологів.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Грудень 2016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</a:rPr>
                        <a:t>аналітичний звіт;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</a:rPr>
                        <a:t>лист на Броварську міську раду;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</a:rPr>
                        <a:t>розмістити інформацію на сайті управління освіти і науки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307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1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5603705"/>
              </p:ext>
            </p:extLst>
          </p:nvPr>
        </p:nvGraphicFramePr>
        <p:xfrm>
          <a:off x="-3" y="1015331"/>
          <a:ext cx="12192003" cy="584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2">
                  <a:extLst>
                    <a:ext uri="{9D8B030D-6E8A-4147-A177-3AD203B41FA5}">
                      <a16:colId xmlns="" xmlns:a16="http://schemas.microsoft.com/office/drawing/2014/main" val="19489975"/>
                    </a:ext>
                  </a:extLst>
                </a:gridCol>
                <a:gridCol w="1818257">
                  <a:extLst>
                    <a:ext uri="{9D8B030D-6E8A-4147-A177-3AD203B41FA5}">
                      <a16:colId xmlns="" xmlns:a16="http://schemas.microsoft.com/office/drawing/2014/main" val="2758221436"/>
                    </a:ext>
                  </a:extLst>
                </a:gridCol>
                <a:gridCol w="2478042">
                  <a:extLst>
                    <a:ext uri="{9D8B030D-6E8A-4147-A177-3AD203B41FA5}">
                      <a16:colId xmlns="" xmlns:a16="http://schemas.microsoft.com/office/drawing/2014/main" val="2955299403"/>
                    </a:ext>
                  </a:extLst>
                </a:gridCol>
                <a:gridCol w="1887946">
                  <a:extLst>
                    <a:ext uri="{9D8B030D-6E8A-4147-A177-3AD203B41FA5}">
                      <a16:colId xmlns="" xmlns:a16="http://schemas.microsoft.com/office/drawing/2014/main" val="2846490757"/>
                    </a:ext>
                  </a:extLst>
                </a:gridCol>
                <a:gridCol w="1699694">
                  <a:extLst>
                    <a:ext uri="{9D8B030D-6E8A-4147-A177-3AD203B41FA5}">
                      <a16:colId xmlns="" xmlns:a16="http://schemas.microsoft.com/office/drawing/2014/main" val="781419899"/>
                    </a:ext>
                  </a:extLst>
                </a:gridCol>
                <a:gridCol w="2322372">
                  <a:extLst>
                    <a:ext uri="{9D8B030D-6E8A-4147-A177-3AD203B41FA5}">
                      <a16:colId xmlns="" xmlns:a16="http://schemas.microsoft.com/office/drawing/2014/main" val="2397524302"/>
                    </a:ext>
                  </a:extLst>
                </a:gridCol>
              </a:tblGrid>
              <a:tr h="5842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Визначення 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актуальності завдань і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першочерго-вості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проведення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робіт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Оформити дефектні акти, скласти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проектно- кошторисну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документа-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цію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Господарча група, централізована бухгалтерія управління освіти і науки Броварської міської ради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Проектантів та працівників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держбуд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-контролю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депутат-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ський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корпус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Січень 2017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рішення сесії щодо виділення необхідних коштів;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наявність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пакету документів для початку проведення відповідних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робіт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872352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2210452"/>
              </p:ext>
            </p:extLst>
          </p:nvPr>
        </p:nvGraphicFramePr>
        <p:xfrm>
          <a:off x="2" y="0"/>
          <a:ext cx="12192001" cy="101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1">
                  <a:extLst>
                    <a:ext uri="{9D8B030D-6E8A-4147-A177-3AD203B41FA5}">
                      <a16:colId xmlns="" xmlns:a16="http://schemas.microsoft.com/office/drawing/2014/main" val="1203430294"/>
                    </a:ext>
                  </a:extLst>
                </a:gridCol>
                <a:gridCol w="1802536">
                  <a:extLst>
                    <a:ext uri="{9D8B030D-6E8A-4147-A177-3AD203B41FA5}">
                      <a16:colId xmlns="" xmlns:a16="http://schemas.microsoft.com/office/drawing/2014/main" val="149842108"/>
                    </a:ext>
                  </a:extLst>
                </a:gridCol>
                <a:gridCol w="2468880">
                  <a:extLst>
                    <a:ext uri="{9D8B030D-6E8A-4147-A177-3AD203B41FA5}">
                      <a16:colId xmlns="" xmlns:a16="http://schemas.microsoft.com/office/drawing/2014/main" val="4263368202"/>
                    </a:ext>
                  </a:extLst>
                </a:gridCol>
                <a:gridCol w="1907177">
                  <a:extLst>
                    <a:ext uri="{9D8B030D-6E8A-4147-A177-3AD203B41FA5}">
                      <a16:colId xmlns="" xmlns:a16="http://schemas.microsoft.com/office/drawing/2014/main" val="1166246747"/>
                    </a:ext>
                  </a:extLst>
                </a:gridCol>
                <a:gridCol w="1705346">
                  <a:extLst>
                    <a:ext uri="{9D8B030D-6E8A-4147-A177-3AD203B41FA5}">
                      <a16:colId xmlns="" xmlns:a16="http://schemas.microsoft.com/office/drawing/2014/main" val="1049999108"/>
                    </a:ext>
                  </a:extLst>
                </a:gridCol>
                <a:gridCol w="2322371">
                  <a:extLst>
                    <a:ext uri="{9D8B030D-6E8A-4147-A177-3AD203B41FA5}">
                      <a16:colId xmlns="" xmlns:a16="http://schemas.microsoft.com/office/drawing/2014/main" val="7376732"/>
                    </a:ext>
                  </a:extLst>
                </a:gridCol>
              </a:tblGrid>
              <a:tr h="1015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207010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72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423295"/>
              </p:ext>
            </p:extLst>
          </p:nvPr>
        </p:nvGraphicFramePr>
        <p:xfrm>
          <a:off x="-2" y="1015331"/>
          <a:ext cx="12192003" cy="5980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2">
                  <a:extLst>
                    <a:ext uri="{9D8B030D-6E8A-4147-A177-3AD203B41FA5}">
                      <a16:colId xmlns="" xmlns:a16="http://schemas.microsoft.com/office/drawing/2014/main" val="3412007602"/>
                    </a:ext>
                  </a:extLst>
                </a:gridCol>
                <a:gridCol w="1818257">
                  <a:extLst>
                    <a:ext uri="{9D8B030D-6E8A-4147-A177-3AD203B41FA5}">
                      <a16:colId xmlns="" xmlns:a16="http://schemas.microsoft.com/office/drawing/2014/main" val="2759673112"/>
                    </a:ext>
                  </a:extLst>
                </a:gridCol>
                <a:gridCol w="2087402">
                  <a:extLst>
                    <a:ext uri="{9D8B030D-6E8A-4147-A177-3AD203B41FA5}">
                      <a16:colId xmlns="" xmlns:a16="http://schemas.microsoft.com/office/drawing/2014/main" val="2405689220"/>
                    </a:ext>
                  </a:extLst>
                </a:gridCol>
                <a:gridCol w="1815737">
                  <a:extLst>
                    <a:ext uri="{9D8B030D-6E8A-4147-A177-3AD203B41FA5}">
                      <a16:colId xmlns="" xmlns:a16="http://schemas.microsoft.com/office/drawing/2014/main" val="1786557759"/>
                    </a:ext>
                  </a:extLst>
                </a:gridCol>
                <a:gridCol w="2162543">
                  <a:extLst>
                    <a:ext uri="{9D8B030D-6E8A-4147-A177-3AD203B41FA5}">
                      <a16:colId xmlns="" xmlns:a16="http://schemas.microsoft.com/office/drawing/2014/main" val="4004252999"/>
                    </a:ext>
                  </a:extLst>
                </a:gridCol>
                <a:gridCol w="2322372">
                  <a:extLst>
                    <a:ext uri="{9D8B030D-6E8A-4147-A177-3AD203B41FA5}">
                      <a16:colId xmlns="" xmlns:a16="http://schemas.microsoft.com/office/drawing/2014/main" val="442721899"/>
                    </a:ext>
                  </a:extLst>
                </a:gridCol>
              </a:tblGrid>
              <a:tr h="5842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Вирішення організацій-них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питань щодо визначення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суми, змін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до річного плану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по управлінню освіти і науки Броварської міської ради 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Провести 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 товарів, робіт,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Тендерний комітет управління освіти і науки Броварської міської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ради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Підрядні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- 2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тижні для внесення змін до річного плану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- проведення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 товарів, робіт, послуг до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01.07.2017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ефективність використання коштів;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термін проведення процедури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</a:rPr>
                        <a:t>закупівель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оцінка експертами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670142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9880852"/>
              </p:ext>
            </p:extLst>
          </p:nvPr>
        </p:nvGraphicFramePr>
        <p:xfrm>
          <a:off x="-2" y="0"/>
          <a:ext cx="12192001" cy="101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1">
                  <a:extLst>
                    <a:ext uri="{9D8B030D-6E8A-4147-A177-3AD203B41FA5}">
                      <a16:colId xmlns="" xmlns:a16="http://schemas.microsoft.com/office/drawing/2014/main" val="2648799708"/>
                    </a:ext>
                  </a:extLst>
                </a:gridCol>
                <a:gridCol w="1802536">
                  <a:extLst>
                    <a:ext uri="{9D8B030D-6E8A-4147-A177-3AD203B41FA5}">
                      <a16:colId xmlns="" xmlns:a16="http://schemas.microsoft.com/office/drawing/2014/main" val="356196026"/>
                    </a:ext>
                  </a:extLst>
                </a:gridCol>
                <a:gridCol w="2090061">
                  <a:extLst>
                    <a:ext uri="{9D8B030D-6E8A-4147-A177-3AD203B41FA5}">
                      <a16:colId xmlns="" xmlns:a16="http://schemas.microsoft.com/office/drawing/2014/main" val="4000242879"/>
                    </a:ext>
                  </a:extLst>
                </a:gridCol>
                <a:gridCol w="1815737">
                  <a:extLst>
                    <a:ext uri="{9D8B030D-6E8A-4147-A177-3AD203B41FA5}">
                      <a16:colId xmlns="" xmlns:a16="http://schemas.microsoft.com/office/drawing/2014/main" val="1820955970"/>
                    </a:ext>
                  </a:extLst>
                </a:gridCol>
                <a:gridCol w="2175605">
                  <a:extLst>
                    <a:ext uri="{9D8B030D-6E8A-4147-A177-3AD203B41FA5}">
                      <a16:colId xmlns="" xmlns:a16="http://schemas.microsoft.com/office/drawing/2014/main" val="2968070355"/>
                    </a:ext>
                  </a:extLst>
                </a:gridCol>
                <a:gridCol w="2322371">
                  <a:extLst>
                    <a:ext uri="{9D8B030D-6E8A-4147-A177-3AD203B41FA5}">
                      <a16:colId xmlns="" xmlns:a16="http://schemas.microsoft.com/office/drawing/2014/main" val="4126329810"/>
                    </a:ext>
                  </a:extLst>
                </a:gridCol>
              </a:tblGrid>
              <a:tr h="1015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202308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79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603331"/>
              </p:ext>
            </p:extLst>
          </p:nvPr>
        </p:nvGraphicFramePr>
        <p:xfrm>
          <a:off x="0" y="1015330"/>
          <a:ext cx="12192001" cy="584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2">
                  <a:extLst>
                    <a:ext uri="{9D8B030D-6E8A-4147-A177-3AD203B41FA5}">
                      <a16:colId xmlns="" xmlns:a16="http://schemas.microsoft.com/office/drawing/2014/main" val="2222885526"/>
                    </a:ext>
                  </a:extLst>
                </a:gridCol>
                <a:gridCol w="1818255">
                  <a:extLst>
                    <a:ext uri="{9D8B030D-6E8A-4147-A177-3AD203B41FA5}">
                      <a16:colId xmlns="" xmlns:a16="http://schemas.microsoft.com/office/drawing/2014/main" val="1098047638"/>
                    </a:ext>
                  </a:extLst>
                </a:gridCol>
                <a:gridCol w="2061276">
                  <a:extLst>
                    <a:ext uri="{9D8B030D-6E8A-4147-A177-3AD203B41FA5}">
                      <a16:colId xmlns="" xmlns:a16="http://schemas.microsoft.com/office/drawing/2014/main" val="448501625"/>
                    </a:ext>
                  </a:extLst>
                </a:gridCol>
                <a:gridCol w="1815737">
                  <a:extLst>
                    <a:ext uri="{9D8B030D-6E8A-4147-A177-3AD203B41FA5}">
                      <a16:colId xmlns="" xmlns:a16="http://schemas.microsoft.com/office/drawing/2014/main" val="2219536247"/>
                    </a:ext>
                  </a:extLst>
                </a:gridCol>
                <a:gridCol w="1776549">
                  <a:extLst>
                    <a:ext uri="{9D8B030D-6E8A-4147-A177-3AD203B41FA5}">
                      <a16:colId xmlns="" xmlns:a16="http://schemas.microsoft.com/office/drawing/2014/main" val="1292249336"/>
                    </a:ext>
                  </a:extLst>
                </a:gridCol>
                <a:gridCol w="2734492">
                  <a:extLst>
                    <a:ext uri="{9D8B030D-6E8A-4147-A177-3AD203B41FA5}">
                      <a16:colId xmlns="" xmlns:a16="http://schemas.microsoft.com/office/drawing/2014/main" val="2026263424"/>
                    </a:ext>
                  </a:extLst>
                </a:gridCol>
              </a:tblGrid>
              <a:tr h="5842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Висвітлення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 ЗМІ інформації щодо початку проведення робіт із зазначенням закладів та об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єму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робіт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Публікації в пресі та в мережі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Інтернет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Управління освіти і науки Броварської міської ради, громадська рада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Журналісти, соціологи, громадська рада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Січень-серпень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2017 року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результативність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висвітлення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28009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6411238"/>
              </p:ext>
            </p:extLst>
          </p:nvPr>
        </p:nvGraphicFramePr>
        <p:xfrm>
          <a:off x="0" y="0"/>
          <a:ext cx="12192001" cy="101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91">
                  <a:extLst>
                    <a:ext uri="{9D8B030D-6E8A-4147-A177-3AD203B41FA5}">
                      <a16:colId xmlns="" xmlns:a16="http://schemas.microsoft.com/office/drawing/2014/main" val="3627307928"/>
                    </a:ext>
                  </a:extLst>
                </a:gridCol>
                <a:gridCol w="1802536">
                  <a:extLst>
                    <a:ext uri="{9D8B030D-6E8A-4147-A177-3AD203B41FA5}">
                      <a16:colId xmlns="" xmlns:a16="http://schemas.microsoft.com/office/drawing/2014/main" val="194239546"/>
                    </a:ext>
                  </a:extLst>
                </a:gridCol>
                <a:gridCol w="2090061">
                  <a:extLst>
                    <a:ext uri="{9D8B030D-6E8A-4147-A177-3AD203B41FA5}">
                      <a16:colId xmlns="" xmlns:a16="http://schemas.microsoft.com/office/drawing/2014/main" val="112713837"/>
                    </a:ext>
                  </a:extLst>
                </a:gridCol>
                <a:gridCol w="1815737">
                  <a:extLst>
                    <a:ext uri="{9D8B030D-6E8A-4147-A177-3AD203B41FA5}">
                      <a16:colId xmlns="" xmlns:a16="http://schemas.microsoft.com/office/drawing/2014/main" val="3364858772"/>
                    </a:ext>
                  </a:extLst>
                </a:gridCol>
                <a:gridCol w="1737358">
                  <a:extLst>
                    <a:ext uri="{9D8B030D-6E8A-4147-A177-3AD203B41FA5}">
                      <a16:colId xmlns="" xmlns:a16="http://schemas.microsoft.com/office/drawing/2014/main" val="4261595890"/>
                    </a:ext>
                  </a:extLst>
                </a:gridCol>
                <a:gridCol w="2760618">
                  <a:extLst>
                    <a:ext uri="{9D8B030D-6E8A-4147-A177-3AD203B41FA5}">
                      <a16:colId xmlns="" xmlns:a16="http://schemas.microsoft.com/office/drawing/2014/main" val="3248975066"/>
                    </a:ext>
                  </a:extLst>
                </a:gridCol>
              </a:tblGrid>
              <a:tr h="1015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18789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84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DSCN05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098" y="3228745"/>
            <a:ext cx="3722915" cy="36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DSCN05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0" y="5067"/>
            <a:ext cx="3594651" cy="393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854" y="3788229"/>
            <a:ext cx="4398146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8229"/>
            <a:ext cx="409733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411" y="0"/>
            <a:ext cx="4619580" cy="37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kAb4zOvNq0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1751" y="0"/>
            <a:ext cx="3888067" cy="38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43325"/>
            <a:ext cx="4022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99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cap="all" dirty="0"/>
              <a:t>оснащення технічними засобами навчання</a:t>
            </a:r>
            <a:r>
              <a:rPr lang="uk-UA" sz="6000" dirty="0"/>
              <a:t/>
            </a:r>
            <a:br>
              <a:rPr lang="uk-UA" sz="6000" dirty="0"/>
            </a:br>
            <a:r>
              <a:rPr lang="uk-UA" sz="6000" cap="all" dirty="0"/>
              <a:t>загальноосвітніх навчальних закладів </a:t>
            </a:r>
            <a:r>
              <a:rPr lang="uk-UA" sz="6000" cap="all" dirty="0" smtClean="0"/>
              <a:t/>
            </a:r>
            <a:br>
              <a:rPr lang="uk-UA" sz="6000" cap="all" dirty="0" smtClean="0"/>
            </a:br>
            <a:r>
              <a:rPr lang="uk-UA" sz="4800" cap="all" dirty="0" smtClean="0"/>
              <a:t>м</a:t>
            </a:r>
            <a:r>
              <a:rPr lang="uk-UA" sz="6000" cap="all" dirty="0"/>
              <a:t>. </a:t>
            </a:r>
            <a:r>
              <a:rPr lang="uk-UA" sz="6000" cap="all" dirty="0" smtClean="0"/>
              <a:t>Бровари </a:t>
            </a:r>
            <a:r>
              <a:rPr lang="uk-UA" sz="6000" cap="all" dirty="0"/>
              <a:t>Київської </a:t>
            </a:r>
            <a:r>
              <a:rPr lang="uk-UA" sz="6000" cap="all" dirty="0" smtClean="0"/>
              <a:t>області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876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8274801"/>
              </p:ext>
            </p:extLst>
          </p:nvPr>
        </p:nvGraphicFramePr>
        <p:xfrm>
          <a:off x="0" y="0"/>
          <a:ext cx="12192001" cy="7171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4086832427"/>
                    </a:ext>
                  </a:extLst>
                </a:gridCol>
                <a:gridCol w="1956730">
                  <a:extLst>
                    <a:ext uri="{9D8B030D-6E8A-4147-A177-3AD203B41FA5}">
                      <a16:colId xmlns="" xmlns:a16="http://schemas.microsoft.com/office/drawing/2014/main" val="708306430"/>
                    </a:ext>
                  </a:extLst>
                </a:gridCol>
                <a:gridCol w="2545921">
                  <a:extLst>
                    <a:ext uri="{9D8B030D-6E8A-4147-A177-3AD203B41FA5}">
                      <a16:colId xmlns="" xmlns:a16="http://schemas.microsoft.com/office/drawing/2014/main" val="1096875812"/>
                    </a:ext>
                  </a:extLst>
                </a:gridCol>
                <a:gridCol w="2013677">
                  <a:extLst>
                    <a:ext uri="{9D8B030D-6E8A-4147-A177-3AD203B41FA5}">
                      <a16:colId xmlns="" xmlns:a16="http://schemas.microsoft.com/office/drawing/2014/main" val="2068371894"/>
                    </a:ext>
                  </a:extLst>
                </a:gridCol>
                <a:gridCol w="1573963">
                  <a:extLst>
                    <a:ext uri="{9D8B030D-6E8A-4147-A177-3AD203B41FA5}">
                      <a16:colId xmlns="" xmlns:a16="http://schemas.microsoft.com/office/drawing/2014/main" val="3896395123"/>
                    </a:ext>
                  </a:extLst>
                </a:gridCol>
                <a:gridCol w="1996552">
                  <a:extLst>
                    <a:ext uri="{9D8B030D-6E8A-4147-A177-3AD203B41FA5}">
                      <a16:colId xmlns="" xmlns:a16="http://schemas.microsoft.com/office/drawing/2014/main" val="1402298204"/>
                    </a:ext>
                  </a:extLst>
                </a:gridCol>
              </a:tblGrid>
              <a:tr h="7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176614044"/>
                  </a:ext>
                </a:extLst>
              </a:tr>
              <a:tr h="5545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Моніторинг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кількісного і якісного оснащення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кабінетів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фізики,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хімії, інформатики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Проведення 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інвентариза-ції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Наказ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по  управлінню освіти і науки Броварської міської ради про склад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комісії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Завідуюча відділом загальної середньої, професійно-технічної та вищої освіти, начальник господарчої групи, матеріально-відповідальна особа з числа працівників централізованої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бухгалтерії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Вчителів (із числа керівників міських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метод-об’єднань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інформатики,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фізики, хімії, членів громадської ради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Грудень  2016 року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- аналітична записка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- лист на Броварську міську раду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12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19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7924283"/>
              </p:ext>
            </p:extLst>
          </p:nvPr>
        </p:nvGraphicFramePr>
        <p:xfrm>
          <a:off x="0" y="770709"/>
          <a:ext cx="12192001" cy="608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1882744086"/>
                    </a:ext>
                  </a:extLst>
                </a:gridCol>
                <a:gridCol w="1956730">
                  <a:extLst>
                    <a:ext uri="{9D8B030D-6E8A-4147-A177-3AD203B41FA5}">
                      <a16:colId xmlns="" xmlns:a16="http://schemas.microsoft.com/office/drawing/2014/main" val="3954160491"/>
                    </a:ext>
                  </a:extLst>
                </a:gridCol>
                <a:gridCol w="2325849">
                  <a:extLst>
                    <a:ext uri="{9D8B030D-6E8A-4147-A177-3AD203B41FA5}">
                      <a16:colId xmlns="" xmlns:a16="http://schemas.microsoft.com/office/drawing/2014/main" val="2903299136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1908948973"/>
                    </a:ext>
                  </a:extLst>
                </a:gridCol>
                <a:gridCol w="1528354">
                  <a:extLst>
                    <a:ext uri="{9D8B030D-6E8A-4147-A177-3AD203B41FA5}">
                      <a16:colId xmlns="" xmlns:a16="http://schemas.microsoft.com/office/drawing/2014/main" val="1831321181"/>
                    </a:ext>
                  </a:extLst>
                </a:gridCol>
                <a:gridCol w="2264230">
                  <a:extLst>
                    <a:ext uri="{9D8B030D-6E8A-4147-A177-3AD203B41FA5}">
                      <a16:colId xmlns="" xmlns:a16="http://schemas.microsoft.com/office/drawing/2014/main" val="2370848021"/>
                    </a:ext>
                  </a:extLst>
                </a:gridCol>
              </a:tblGrid>
              <a:tr h="6087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Визначення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технічних вимог щодо обладнання кабінетів фізики, хімії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 інформатики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1. Складемо проектно-кошторисну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документа-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цію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по проведенню ремонтних робіт у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кабінетах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Господарча група управління освіти і науки,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керівники загальноосвітніх навчальних закладів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Проектантів та працівників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держбуд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-контролю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ленів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громадської ради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Січень-лютий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Рішення сесії щодо виділення необхідних коштів;</a:t>
                      </a:r>
                      <a:endParaRPr lang="uk-UA" sz="2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наявність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дозвільної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документації для початку проведення відповідних 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робіт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090" marR="850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903791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636622"/>
              </p:ext>
            </p:extLst>
          </p:nvPr>
        </p:nvGraphicFramePr>
        <p:xfrm>
          <a:off x="0" y="0"/>
          <a:ext cx="12192001" cy="770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158">
                  <a:extLst>
                    <a:ext uri="{9D8B030D-6E8A-4147-A177-3AD203B41FA5}">
                      <a16:colId xmlns="" xmlns:a16="http://schemas.microsoft.com/office/drawing/2014/main" val="3258488834"/>
                    </a:ext>
                  </a:extLst>
                </a:gridCol>
                <a:gridCol w="1956730">
                  <a:extLst>
                    <a:ext uri="{9D8B030D-6E8A-4147-A177-3AD203B41FA5}">
                      <a16:colId xmlns="" xmlns:a16="http://schemas.microsoft.com/office/drawing/2014/main" val="291863257"/>
                    </a:ext>
                  </a:extLst>
                </a:gridCol>
                <a:gridCol w="2299723">
                  <a:extLst>
                    <a:ext uri="{9D8B030D-6E8A-4147-A177-3AD203B41FA5}">
                      <a16:colId xmlns="" xmlns:a16="http://schemas.microsoft.com/office/drawing/2014/main" val="2252472363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451097326"/>
                    </a:ext>
                  </a:extLst>
                </a:gridCol>
                <a:gridCol w="1541418">
                  <a:extLst>
                    <a:ext uri="{9D8B030D-6E8A-4147-A177-3AD203B41FA5}">
                      <a16:colId xmlns="" xmlns:a16="http://schemas.microsoft.com/office/drawing/2014/main" val="3522431733"/>
                    </a:ext>
                  </a:extLst>
                </a:gridCol>
                <a:gridCol w="2277292">
                  <a:extLst>
                    <a:ext uri="{9D8B030D-6E8A-4147-A177-3AD203B41FA5}">
                      <a16:colId xmlns="" xmlns:a16="http://schemas.microsoft.com/office/drawing/2014/main" val="703036467"/>
                    </a:ext>
                  </a:extLst>
                </a:gridCol>
              </a:tblGrid>
              <a:tr h="7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заходів/ завдань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Як ми це зробимо?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Хто відповідальний?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Кого варто залучити?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виконання?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Оцінка якості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90" marR="85090"/>
                </a:tc>
                <a:extLst>
                  <a:ext uri="{0D108BD9-81ED-4DB2-BD59-A6C34878D82A}">
                    <a16:rowId xmlns="" xmlns:a16="http://schemas.microsoft.com/office/drawing/2014/main" val="347504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23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802</Words>
  <Application>Microsoft Office PowerPoint</Application>
  <PresentationFormat>Произвольный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План покращення якості освітніх послуг  м. Бровари в рамках проекту “Партисипативна демократія та обґрунтовані рішення на місцевому рівні в Україні”   </vt:lpstr>
      <vt:lpstr>Слайд 2</vt:lpstr>
      <vt:lpstr>Слайд 3</vt:lpstr>
      <vt:lpstr>Слайд 4</vt:lpstr>
      <vt:lpstr>Слайд 5</vt:lpstr>
      <vt:lpstr>Слайд 6</vt:lpstr>
      <vt:lpstr>оснащення технічними засобами навчання загальноосвітніх навчальних закладів  м. Бровари Київської області </vt:lpstr>
      <vt:lpstr>Слайд 8</vt:lpstr>
      <vt:lpstr>Слайд 9</vt:lpstr>
      <vt:lpstr>Слайд 10</vt:lpstr>
      <vt:lpstr>Слайд 11</vt:lpstr>
      <vt:lpstr>Фінансування навчальних закладів  м. Бровари з бюджету розвитку у 2016 році –  26 596 100 грн.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beskupska</cp:lastModifiedBy>
  <cp:revision>28</cp:revision>
  <cp:lastPrinted>2016-12-09T11:50:29Z</cp:lastPrinted>
  <dcterms:created xsi:type="dcterms:W3CDTF">2016-12-07T12:37:40Z</dcterms:created>
  <dcterms:modified xsi:type="dcterms:W3CDTF">2016-12-19T10:46:56Z</dcterms:modified>
</cp:coreProperties>
</file>