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51"/>
  </p:notesMasterIdLst>
  <p:sldIdLst>
    <p:sldId id="259" r:id="rId2"/>
    <p:sldId id="257" r:id="rId3"/>
    <p:sldId id="260" r:id="rId4"/>
    <p:sldId id="281" r:id="rId5"/>
    <p:sldId id="309" r:id="rId6"/>
    <p:sldId id="312" r:id="rId7"/>
    <p:sldId id="310" r:id="rId8"/>
    <p:sldId id="311" r:id="rId9"/>
    <p:sldId id="297" r:id="rId10"/>
    <p:sldId id="298" r:id="rId11"/>
    <p:sldId id="299" r:id="rId12"/>
    <p:sldId id="285" r:id="rId13"/>
    <p:sldId id="286" r:id="rId14"/>
    <p:sldId id="287" r:id="rId15"/>
    <p:sldId id="288" r:id="rId16"/>
    <p:sldId id="301" r:id="rId17"/>
    <p:sldId id="302" r:id="rId18"/>
    <p:sldId id="289" r:id="rId19"/>
    <p:sldId id="290" r:id="rId20"/>
    <p:sldId id="304" r:id="rId21"/>
    <p:sldId id="303" r:id="rId22"/>
    <p:sldId id="291" r:id="rId23"/>
    <p:sldId id="277" r:id="rId24"/>
    <p:sldId id="292" r:id="rId25"/>
    <p:sldId id="293" r:id="rId26"/>
    <p:sldId id="294" r:id="rId27"/>
    <p:sldId id="295" r:id="rId28"/>
    <p:sldId id="296" r:id="rId29"/>
    <p:sldId id="272" r:id="rId30"/>
    <p:sldId id="273" r:id="rId31"/>
    <p:sldId id="305" r:id="rId32"/>
    <p:sldId id="313" r:id="rId33"/>
    <p:sldId id="314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308" r:id="rId43"/>
    <p:sldId id="307" r:id="rId44"/>
    <p:sldId id="315" r:id="rId45"/>
    <p:sldId id="316" r:id="rId46"/>
    <p:sldId id="317" r:id="rId47"/>
    <p:sldId id="318" r:id="rId48"/>
    <p:sldId id="319" r:id="rId49"/>
    <p:sldId id="278" r:id="rId5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3" autoAdjust="0"/>
    <p:restoredTop sz="94624" autoAdjust="0"/>
  </p:normalViewPr>
  <p:slideViewPr>
    <p:cSldViewPr>
      <p:cViewPr varScale="1">
        <p:scale>
          <a:sx n="85" d="100"/>
          <a:sy n="85" d="100"/>
        </p:scale>
        <p:origin x="12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57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BA332-FEBE-4BCE-B4D0-50082E3BFEF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57837-E67B-4F4C-A42C-38650D075B8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566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AF25F4F-D893-44F5-9C4B-F8FF9C41B1BC}" type="slidenum">
              <a:rPr lang="uk-UA"/>
              <a:pPr/>
              <a:t>2</a:t>
            </a:fld>
            <a:endParaRPr lang="uk-UA"/>
          </a:p>
        </p:txBody>
      </p:sp>
      <p:sp>
        <p:nvSpPr>
          <p:cNvPr id="880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80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43345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8E9BFB4-816E-415E-811E-AFF497A29190}" type="slidenum">
              <a:rPr lang="uk-UA"/>
              <a:pPr/>
              <a:t>35</a:t>
            </a:fld>
            <a:endParaRPr lang="uk-UA"/>
          </a:p>
        </p:txBody>
      </p:sp>
      <p:sp>
        <p:nvSpPr>
          <p:cNvPr id="1126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28730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7A36F55-AE69-4DB4-B2B0-4CAE0568165E}" type="slidenum">
              <a:rPr lang="uk-UA"/>
              <a:pPr/>
              <a:t>36</a:t>
            </a:fld>
            <a:endParaRPr lang="uk-UA"/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456544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0190572-2937-42BD-BEA8-72EE9CE6D719}" type="slidenum">
              <a:rPr lang="uk-UA"/>
              <a:pPr/>
              <a:t>37</a:t>
            </a:fld>
            <a:endParaRPr lang="uk-UA"/>
          </a:p>
        </p:txBody>
      </p:sp>
      <p:sp>
        <p:nvSpPr>
          <p:cNvPr id="1187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87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251604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A8FCC63-3227-4865-AA72-CD9E169783CC}" type="slidenum">
              <a:rPr lang="uk-UA"/>
              <a:pPr/>
              <a:t>38</a:t>
            </a:fld>
            <a:endParaRPr lang="uk-UA"/>
          </a:p>
        </p:txBody>
      </p:sp>
      <p:sp>
        <p:nvSpPr>
          <p:cNvPr id="1198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98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774143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475C14F-7954-487D-9553-1E094804607C}" type="slidenum">
              <a:rPr lang="uk-UA"/>
              <a:pPr/>
              <a:t>39</a:t>
            </a:fld>
            <a:endParaRPr lang="uk-UA"/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1912444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768CB48-3744-4FEA-8B78-CAD4FC98CBF7}" type="slidenum">
              <a:rPr lang="uk-UA"/>
              <a:pPr/>
              <a:t>40</a:t>
            </a:fld>
            <a:endParaRPr lang="uk-UA"/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077881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2964CB6-4F90-4ED1-9ABE-5CBF467D1F22}" type="slidenum">
              <a:rPr lang="uk-UA"/>
              <a:pPr/>
              <a:t>41</a:t>
            </a:fld>
            <a:endParaRPr lang="uk-UA"/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864690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0DD59E-E3E2-490B-BE17-A9DE881DC04E}" type="slidenum">
              <a:rPr lang="uk-UA"/>
              <a:pPr/>
              <a:t>44</a:t>
            </a:fld>
            <a:endParaRPr lang="uk-UA"/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686360" y="4343978"/>
            <a:ext cx="5486681" cy="4113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4968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7BB319-B045-4C05-8C72-8C50E90CF519}" type="slidenum">
              <a:rPr lang="uk-UA"/>
              <a:pPr/>
              <a:t>45</a:t>
            </a:fld>
            <a:endParaRPr lang="uk-UA"/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686360" y="4343978"/>
            <a:ext cx="5486681" cy="4113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502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FE78820-D94E-49A5-A4D5-A4828DAF1D9B}" type="slidenum">
              <a:rPr lang="uk-UA"/>
              <a:pPr/>
              <a:t>46</a:t>
            </a:fld>
            <a:endParaRPr lang="uk-UA"/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686360" y="4343978"/>
            <a:ext cx="5486681" cy="4113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88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CBEFDF3-6C79-4A56-A7D7-1DFDC94138CC}" type="slidenum">
              <a:rPr lang="uk-UA"/>
              <a:pPr/>
              <a:t>3</a:t>
            </a:fld>
            <a:endParaRPr lang="uk-UA"/>
          </a:p>
        </p:txBody>
      </p:sp>
      <p:sp>
        <p:nvSpPr>
          <p:cNvPr id="90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380187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A0AEAE-2480-4BA3-889E-55F9F9C191B3}" type="slidenum">
              <a:rPr lang="uk-UA"/>
              <a:pPr/>
              <a:t>47</a:t>
            </a:fld>
            <a:endParaRPr lang="uk-UA"/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85512"/>
            <a:ext cx="4437529" cy="3429000"/>
          </a:xfrm>
          <a:solidFill>
            <a:srgbClr val="FFFFFF"/>
          </a:solidFill>
          <a:ln/>
        </p:spPr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686360" y="4343978"/>
            <a:ext cx="5486681" cy="4113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285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4B614F-1A45-4101-9B3D-3096F21A9391}" type="slidenum">
              <a:rPr lang="uk-UA"/>
              <a:pPr/>
              <a:t>48</a:t>
            </a:fld>
            <a:endParaRPr lang="uk-UA"/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4"/>
            <a:ext cx="5485279" cy="411018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1419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5545C65-150A-477B-A7B4-299CC1393A8E}" type="slidenum">
              <a:rPr lang="uk-UA"/>
              <a:pPr/>
              <a:t>49</a:t>
            </a:fld>
            <a:endParaRPr lang="uk-UA"/>
          </a:p>
        </p:txBody>
      </p:sp>
      <p:sp>
        <p:nvSpPr>
          <p:cNvPr id="158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8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14078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946E962-93ED-4FEC-A213-C1EEA86C61E2}" type="slidenum">
              <a:rPr lang="uk-UA"/>
              <a:pPr/>
              <a:t>6</a:t>
            </a:fld>
            <a:endParaRPr lang="uk-UA"/>
          </a:p>
        </p:txBody>
      </p:sp>
      <p:sp>
        <p:nvSpPr>
          <p:cNvPr id="133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54726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9B4C734-D356-4C64-A9DA-B79C8D37A93B}" type="slidenum">
              <a:rPr lang="uk-UA"/>
              <a:pPr/>
              <a:t>23</a:t>
            </a:fld>
            <a:endParaRPr lang="uk-UA"/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90941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45AA6BE-6E6B-49E2-B632-4FDB282DC209}" type="slidenum">
              <a:rPr lang="uk-UA"/>
              <a:pPr/>
              <a:t>29</a:t>
            </a:fld>
            <a:endParaRPr lang="uk-UA"/>
          </a:p>
        </p:txBody>
      </p:sp>
      <p:sp>
        <p:nvSpPr>
          <p:cNvPr id="1290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90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44015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F19B96D-16D4-4D42-95AC-10802790B813}" type="slidenum">
              <a:rPr lang="uk-UA"/>
              <a:pPr/>
              <a:t>30</a:t>
            </a:fld>
            <a:endParaRPr lang="uk-UA"/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186935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9406731-1781-4677-8E8F-4980071131FA}" type="slidenum">
              <a:rPr lang="uk-UA"/>
              <a:pPr/>
              <a:t>32</a:t>
            </a:fld>
            <a:endParaRPr lang="uk-UA"/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599359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6C8D88E-7714-49EF-874F-8C27B299DB8F}" type="slidenum">
              <a:rPr lang="uk-UA"/>
              <a:pPr/>
              <a:t>33</a:t>
            </a:fld>
            <a:endParaRPr lang="uk-UA"/>
          </a:p>
        </p:txBody>
      </p:sp>
      <p:sp>
        <p:nvSpPr>
          <p:cNvPr id="1105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49755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0C6A917-F48D-4303-B5CE-2D3D5077A6AA}" type="slidenum">
              <a:rPr lang="uk-UA"/>
              <a:pPr/>
              <a:t>34</a:t>
            </a:fld>
            <a:endParaRPr lang="uk-UA"/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55" y="4343291"/>
            <a:ext cx="5486400" cy="4112404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55577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675286-7787-44EE-A5EF-B2C5DE12405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E8C4231-8752-4A88-B201-E4FA2F59346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hyperlink" Target="https://www.facebook.com/545789355597747/photos/a.574195942757088.1073741832.545789355597747/722313367945344/?type=3&amp;thea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eg8T-eh4WY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U-VY7Ojpa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544616" cy="36584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i="1" dirty="0" smtClean="0">
                <a:solidFill>
                  <a:schemeClr val="tx2"/>
                </a:solidFill>
              </a:rPr>
              <a:t>Класична гімназія </a:t>
            </a:r>
            <a:r>
              <a:rPr lang="uk-UA" sz="4000" b="1" i="1" dirty="0" smtClean="0">
                <a:solidFill>
                  <a:schemeClr val="tx2"/>
                </a:solidFill>
              </a:rPr>
              <a:t>при </a:t>
            </a:r>
            <a:r>
              <a:rPr lang="uk-UA" sz="4000" i="1" dirty="0" smtClean="0">
                <a:solidFill>
                  <a:schemeClr val="tx2"/>
                </a:solidFill>
              </a:rPr>
              <a:t>Львівському</a:t>
            </a:r>
            <a:r>
              <a:rPr lang="uk-UA" sz="4000" b="1" i="1" dirty="0" smtClean="0">
                <a:solidFill>
                  <a:schemeClr val="tx2"/>
                </a:solidFill>
              </a:rPr>
              <a:t> національному університеті</a:t>
            </a:r>
            <a:br>
              <a:rPr lang="uk-UA" sz="4000" b="1" i="1" dirty="0" smtClean="0">
                <a:solidFill>
                  <a:schemeClr val="tx2"/>
                </a:solidFill>
              </a:rPr>
            </a:br>
            <a:r>
              <a:rPr lang="uk-UA" sz="4000" b="1" i="1" dirty="0" smtClean="0">
                <a:solidFill>
                  <a:schemeClr val="tx2"/>
                </a:solidFill>
              </a:rPr>
              <a:t> імені Івана Франка</a:t>
            </a:r>
            <a:endParaRPr lang="uk-UA" sz="4000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D:\емблем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88640"/>
            <a:ext cx="3168352" cy="4064662"/>
          </a:xfrm>
          <a:prstGeom prst="rect">
            <a:avLst/>
          </a:prstGeom>
          <a:noFill/>
        </p:spPr>
      </p:pic>
      <p:pic>
        <p:nvPicPr>
          <p:cNvPr id="1027" name="Picture 3" descr="D:\Вхі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63888" y="4077072"/>
            <a:ext cx="5377410" cy="253335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5888"/>
            <a:ext cx="8686800" cy="5762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Участь в олімпіадах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265441"/>
          </a:xfrm>
        </p:spPr>
        <p:txBody>
          <a:bodyPr/>
          <a:lstStyle/>
          <a:p>
            <a:pPr eaLnBrk="1" hangingPunct="1">
              <a:buNone/>
            </a:pPr>
            <a:endParaRPr lang="uk-UA" altLang="ru-RU" sz="2000" dirty="0" smtClean="0"/>
          </a:p>
          <a:p>
            <a:pPr eaLnBrk="1" hangingPunct="1">
              <a:buNone/>
            </a:pPr>
            <a:r>
              <a:rPr lang="uk-UA" altLang="ru-RU" sz="2000" dirty="0" smtClean="0"/>
              <a:t>За підсумками ІІ міського етапу Всеукраїнських предметних олімпіад учні нашої гімназії у 2015-2016н.р.посіли ІІ місце у Франківському районі  м. Львова.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1628799"/>
          <a:ext cx="7675638" cy="449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79"/>
                <a:gridCol w="1910904"/>
                <a:gridCol w="1910904"/>
                <a:gridCol w="1942851"/>
              </a:tblGrid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місце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місце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 місце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Українська мова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5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Англійська мова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Німецька мова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Історія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Географія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Біологія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Фізика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Хімія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Інформатика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Інформац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технології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Правознавство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4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Всього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C000"/>
                </a:solidFill>
              </a:rPr>
              <a:t>Переможці ІІІ етапу Всеукраїнських олімпіад 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2015-2016 </a:t>
            </a:r>
            <a:r>
              <a:rPr lang="uk-UA" dirty="0" err="1" smtClean="0">
                <a:solidFill>
                  <a:srgbClr val="FFC000"/>
                </a:solidFill>
              </a:rPr>
              <a:t>н.р</a:t>
            </a:r>
            <a:r>
              <a:rPr lang="uk-UA" dirty="0" smtClean="0">
                <a:solidFill>
                  <a:srgbClr val="FFC000"/>
                </a:solidFill>
              </a:rPr>
              <a:t>.</a:t>
            </a:r>
            <a:endParaRPr lang="uk-UA" dirty="0">
              <a:solidFill>
                <a:srgbClr val="FFC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1" y="1844824"/>
          <a:ext cx="8147248" cy="4241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1"/>
                <a:gridCol w="1940767"/>
                <a:gridCol w="651521"/>
                <a:gridCol w="2091679"/>
                <a:gridCol w="860649"/>
                <a:gridCol w="1882551"/>
              </a:tblGrid>
              <a:tr h="526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Прізвище, </a:t>
                      </a: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ім’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я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учня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місце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Вчитель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Андріївський Богдан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8-Б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історія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Гогоша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О.М., </a:t>
                      </a: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Залужний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А.П.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Гопяк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Орест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11-А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Ільчишин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О.В.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Висп</a:t>
                      </a:r>
                      <a:r>
                        <a:rPr lang="en-US" sz="2200">
                          <a:latin typeface="Times New Roman"/>
                          <a:ea typeface="Calibri"/>
                          <a:cs typeface="Times New Roman"/>
                        </a:rPr>
                        <a:t>’янський Тарас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10-Б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інформатика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Заверуха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Н.В.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Микитюк Марта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latin typeface="Times New Roman"/>
                          <a:ea typeface="Calibri"/>
                          <a:cs typeface="Times New Roman"/>
                        </a:rPr>
                        <a:t>українська 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мова та література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uk-UA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200" dirty="0" err="1">
                          <a:latin typeface="Times New Roman"/>
                          <a:ea typeface="Calibri"/>
                          <a:cs typeface="Times New Roman"/>
                        </a:rPr>
                        <a:t>Середницька</a:t>
                      </a:r>
                      <a:r>
                        <a:rPr lang="uk-UA" sz="2200" dirty="0">
                          <a:latin typeface="Times New Roman"/>
                          <a:ea typeface="Calibri"/>
                          <a:cs typeface="Times New Roman"/>
                        </a:rPr>
                        <a:t> І.Я.</a:t>
                      </a:r>
                      <a:endParaRPr lang="uk-UA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Семінари, майстер-класи</a:t>
            </a:r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67287"/>
          </a:xfrm>
        </p:spPr>
        <p:txBody>
          <a:bodyPr/>
          <a:lstStyle/>
          <a:p>
            <a:r>
              <a:rPr lang="uk-UA" sz="2400" dirty="0" smtClean="0"/>
              <a:t>28 квітня 2015р. - </a:t>
            </a:r>
            <a:r>
              <a:rPr lang="uk-UA" sz="2400" b="1" i="1" dirty="0" smtClean="0"/>
              <a:t>семінар шкільних бібліотекарів</a:t>
            </a:r>
            <a:r>
              <a:rPr lang="uk-UA" sz="2400" i="1" dirty="0" smtClean="0"/>
              <a:t> Франківського району м. Львова на тему: "Розвиток інтересу до читання у дітей середнього шкільного </a:t>
            </a:r>
            <a:r>
              <a:rPr lang="uk-UA" sz="2400" i="1" dirty="0" err="1" smtClean="0"/>
              <a:t>віку“</a:t>
            </a:r>
            <a:r>
              <a:rPr lang="uk-UA" sz="2400" i="1" dirty="0" smtClean="0"/>
              <a:t>. </a:t>
            </a:r>
          </a:p>
        </p:txBody>
      </p:sp>
      <p:pic>
        <p:nvPicPr>
          <p:cNvPr id="38916" name="Picture 4" descr="DSC_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429000"/>
            <a:ext cx="4464050" cy="2509838"/>
          </a:xfrm>
          <a:prstGeom prst="rect">
            <a:avLst/>
          </a:prstGeom>
          <a:noFill/>
        </p:spPr>
      </p:pic>
      <p:pic>
        <p:nvPicPr>
          <p:cNvPr id="38917" name="Picture 5" descr="DSC_0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24175"/>
            <a:ext cx="2154238" cy="3529013"/>
          </a:xfrm>
          <a:prstGeom prst="rect">
            <a:avLst/>
          </a:prstGeom>
          <a:noFill/>
        </p:spPr>
      </p:pic>
      <p:pic>
        <p:nvPicPr>
          <p:cNvPr id="38918" name="Picture 6" descr="DSC_0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9488" y="2636838"/>
            <a:ext cx="2314575" cy="3671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65138"/>
            <a:ext cx="8229600" cy="6477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smtClean="0">
                <a:solidFill>
                  <a:schemeClr val="tx1"/>
                </a:solidFill>
              </a:rPr>
              <a:t>Семінари, майстер-класи:</a:t>
            </a:r>
            <a:br>
              <a:rPr lang="uk-UA" sz="4000" dirty="0" smtClean="0">
                <a:solidFill>
                  <a:schemeClr val="tx1"/>
                </a:solidFill>
              </a:rPr>
            </a:br>
            <a:endParaRPr lang="uk-UA" sz="3700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914400" y="1052513"/>
            <a:ext cx="8229600" cy="1584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/>
              <a:t>червень 2015 р. - </a:t>
            </a:r>
            <a:r>
              <a:rPr lang="uk-UA" sz="2400" b="1" i="1" dirty="0" smtClean="0"/>
              <a:t>Міський семінар з військово-патріотичного виховання</a:t>
            </a:r>
            <a:r>
              <a:rPr lang="uk-UA" sz="2400" i="1" dirty="0" smtClean="0"/>
              <a:t> (Представлення новітніх методик викладання предмету «Захист </a:t>
            </a:r>
            <a:r>
              <a:rPr lang="uk-UA" sz="2400" i="1" smtClean="0"/>
              <a:t>Вітчизни»)</a:t>
            </a:r>
            <a:endParaRPr lang="uk-UA" sz="2400" i="1" dirty="0" smtClean="0"/>
          </a:p>
        </p:txBody>
      </p:sp>
      <p:pic>
        <p:nvPicPr>
          <p:cNvPr id="41988" name="Picture 4" descr="facebook_14505383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716338"/>
            <a:ext cx="3384550" cy="2538412"/>
          </a:xfrm>
          <a:prstGeom prst="rect">
            <a:avLst/>
          </a:prstGeom>
          <a:noFill/>
        </p:spPr>
      </p:pic>
      <p:sp>
        <p:nvSpPr>
          <p:cNvPr id="41989" name="AutoShape 5" descr="Показується .facebook_-103786250.jpg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uk-UA"/>
          </a:p>
        </p:txBody>
      </p:sp>
      <p:sp>
        <p:nvSpPr>
          <p:cNvPr id="41990" name="AutoShape 6" descr="Показується .facebook_-103786250.jpg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uk-UA"/>
          </a:p>
        </p:txBody>
      </p:sp>
      <p:pic>
        <p:nvPicPr>
          <p:cNvPr id="41991" name="Picture 7" descr="facebook_-103786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616200"/>
            <a:ext cx="3816350" cy="2862263"/>
          </a:xfrm>
          <a:prstGeom prst="rect">
            <a:avLst/>
          </a:prstGeom>
          <a:noFill/>
        </p:spPr>
      </p:pic>
      <p:pic>
        <p:nvPicPr>
          <p:cNvPr id="41992" name="Picture 8" descr="facebook_8915502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29000"/>
            <a:ext cx="3779837" cy="283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Семінари, майстер-класи</a:t>
            </a:r>
          </a:p>
        </p:txBody>
      </p:sp>
      <p:pic>
        <p:nvPicPr>
          <p:cNvPr id="39941" name="Picture 5" descr="e5bbb5e7-e0b2-4188-ba8a-b6d7db463be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4375" y="2636912"/>
            <a:ext cx="5125867" cy="3842395"/>
          </a:xfrm>
        </p:spPr>
      </p:pic>
      <p:pic>
        <p:nvPicPr>
          <p:cNvPr id="39940" name="Picture 4" descr="acb1827a-5e5d-4fd3-8da4-d7344cb3d07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4323307" cy="3240682"/>
          </a:xfrm>
          <a:prstGeom prst="rect">
            <a:avLst/>
          </a:prstGeom>
          <a:noFill/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95288" y="1557338"/>
            <a:ext cx="84248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dirty="0"/>
              <a:t>21 </a:t>
            </a:r>
            <a:r>
              <a:rPr lang="ru-RU" sz="2400" dirty="0" err="1"/>
              <a:t>жовтня</a:t>
            </a:r>
            <a:r>
              <a:rPr lang="ru-RU" sz="2400" dirty="0"/>
              <a:t> 2015</a:t>
            </a:r>
            <a:r>
              <a:rPr lang="uk-UA" sz="2400" dirty="0"/>
              <a:t>р - </a:t>
            </a:r>
            <a:r>
              <a:rPr lang="uk-UA" sz="2400" b="1" i="1" dirty="0"/>
              <a:t>Майстер-клас</a:t>
            </a:r>
            <a:r>
              <a:rPr lang="uk-UA" sz="2400" i="1" dirty="0"/>
              <a:t> для вчителів інформатики Франківського району на тему: </a:t>
            </a:r>
            <a:r>
              <a:rPr lang="uk-UA" sz="2400" b="1" i="1" dirty="0"/>
              <a:t>«Критичне оцінювання </a:t>
            </a:r>
            <a:r>
              <a:rPr lang="uk-UA" sz="2400" b="1" i="1" dirty="0" err="1"/>
              <a:t>медіаресурсів</a:t>
            </a:r>
            <a:r>
              <a:rPr lang="uk-UA" sz="2400" b="1" i="1" dirty="0"/>
              <a:t> у школі».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Семінари, майстер-класи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uk-UA" sz="2000" dirty="0" smtClean="0"/>
              <a:t>  </a:t>
            </a:r>
          </a:p>
        </p:txBody>
      </p:sp>
      <p:pic>
        <p:nvPicPr>
          <p:cNvPr id="40966" name="Picture 6" descr="facebook_20159188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3212976"/>
            <a:ext cx="4292600" cy="3219450"/>
          </a:xfrm>
        </p:spPr>
      </p:pic>
      <p:pic>
        <p:nvPicPr>
          <p:cNvPr id="40965" name="Picture 5" descr="facebook_1318933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4005262" cy="3003550"/>
          </a:xfrm>
          <a:prstGeom prst="rect">
            <a:avLst/>
          </a:prstGeom>
          <a:noFill/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23850" y="1484313"/>
            <a:ext cx="84248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dirty="0"/>
              <a:t>10 грудня 2015 р. – </a:t>
            </a:r>
            <a:r>
              <a:rPr lang="uk-UA" sz="2400" b="1" i="1" dirty="0"/>
              <a:t>Майстер-клас для учителів фізичної культури області</a:t>
            </a:r>
            <a:r>
              <a:rPr lang="uk-UA" sz="2400" i="1" dirty="0"/>
              <a:t> (Представлення елементів циркового та театрального мистецтва на уроках фізичної культури)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26642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2664296" cy="129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89040"/>
            <a:ext cx="247461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229200"/>
            <a:ext cx="23769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556792"/>
            <a:ext cx="25202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996952"/>
            <a:ext cx="248776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365104"/>
            <a:ext cx="25922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5445224"/>
            <a:ext cx="25922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D:\ВЕСЕЛИЙ\ФІЗКУЛЬТУРА ЗМАГАННЯ СЕКЦІЯ\Новая папка\АТЕСТАЦІЯ 2015\100PHOTO\SAM_53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1268760"/>
            <a:ext cx="2376264" cy="1368152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2852937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4653136"/>
            <a:ext cx="2376264" cy="186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Циркова методика та </a:t>
            </a:r>
            <a:r>
              <a:rPr lang="uk-UA" b="1" i="1" smtClean="0">
                <a:solidFill>
                  <a:schemeClr val="tx1"/>
                </a:solidFill>
              </a:rPr>
              <a:t>елементи </a:t>
            </a:r>
            <a:r>
              <a:rPr lang="uk-UA" b="1" i="1" smtClean="0">
                <a:solidFill>
                  <a:schemeClr val="tx1"/>
                </a:solidFill>
              </a:rPr>
              <a:t>карате на </a:t>
            </a:r>
            <a:r>
              <a:rPr lang="uk-UA" b="1" i="1" dirty="0" smtClean="0">
                <a:solidFill>
                  <a:schemeClr val="tx1"/>
                </a:solidFill>
              </a:rPr>
              <a:t>уроках фізичного виховання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Веселі спортивно-розважальні перерви </a:t>
            </a:r>
            <a:endParaRPr lang="uk-UA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F:\DCIM\100PHOTO\SAM_84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4043860" cy="2274671"/>
          </a:xfrm>
          <a:prstGeom prst="rect">
            <a:avLst/>
          </a:prstGeom>
          <a:noFill/>
        </p:spPr>
      </p:pic>
      <p:pic>
        <p:nvPicPr>
          <p:cNvPr id="2051" name="Picture 3" descr="F:\DCIM\100PHOTO\SAM_8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43050"/>
            <a:ext cx="3657600" cy="2057400"/>
          </a:xfrm>
          <a:prstGeom prst="rect">
            <a:avLst/>
          </a:prstGeom>
          <a:noFill/>
        </p:spPr>
      </p:pic>
      <p:pic>
        <p:nvPicPr>
          <p:cNvPr id="2052" name="Picture 4" descr="F:\DCIM\100PHOTO\SAM_8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71942"/>
            <a:ext cx="4061347" cy="2594022"/>
          </a:xfrm>
          <a:prstGeom prst="rect">
            <a:avLst/>
          </a:prstGeom>
          <a:noFill/>
        </p:spPr>
      </p:pic>
      <p:pic>
        <p:nvPicPr>
          <p:cNvPr id="2053" name="Picture 5" descr="F:\DCIM\100PHOTO\SAM_8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976357"/>
            <a:ext cx="3535020" cy="2453039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2" descr="D:\з робочого столу березень 2016\конференції, конкурси\Звіт КГ 2015, фото\музейні уроки, екскурсії\100_43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86425" y="4005263"/>
            <a:ext cx="3457575" cy="2597150"/>
          </a:xfrm>
        </p:spPr>
      </p:pic>
      <p:pic>
        <p:nvPicPr>
          <p:cNvPr id="36867" name="Picture 3" descr="D:\з робочого столу березень 2016\конференції, конкурси\Звіт КГ 2015, фото\музейні уроки, екскурсії\100_4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44900"/>
            <a:ext cx="37655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D:\з робочого столу березень 2016\конференції, конкурси\Звіт КГ 2015, фото\музейні уроки, екскурсії\100_4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773238"/>
            <a:ext cx="326548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D:\з робочого столу березень 2016\конференції, конкурси\Звіт КГ 2015, фото\музейні уроки, екскурсії\100_4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773238"/>
            <a:ext cx="33845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2"/>
            <a:ext cx="8229600" cy="20160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smtClean="0">
                <a:solidFill>
                  <a:schemeClr val="tx1"/>
                </a:solidFill>
              </a:rPr>
              <a:t>МУЗЕЙНІ УРОКИ: </a:t>
            </a:r>
            <a:br>
              <a:rPr lang="uk-UA" sz="4000" dirty="0" smtClean="0">
                <a:solidFill>
                  <a:schemeClr val="tx1"/>
                </a:solidFill>
              </a:rPr>
            </a:br>
            <a:r>
              <a:rPr lang="uk-UA" sz="4000" dirty="0" smtClean="0">
                <a:solidFill>
                  <a:schemeClr val="tx1"/>
                </a:solidFill>
              </a:rPr>
              <a:t>Урок світової літератури у Львівській картинній галереї:</a:t>
            </a:r>
            <a:br>
              <a:rPr lang="uk-UA" sz="4000" dirty="0" smtClean="0">
                <a:solidFill>
                  <a:schemeClr val="tx1"/>
                </a:solidFill>
              </a:rPr>
            </a:br>
            <a:r>
              <a:rPr lang="uk-UA" sz="4000" dirty="0" smtClean="0">
                <a:solidFill>
                  <a:schemeClr val="tx1"/>
                </a:solidFill>
              </a:rPr>
              <a:t>Вивчаємо символізм</a:t>
            </a:r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endParaRPr lang="uk-UA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9144000" cy="19447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МУЗЕЙНІ УРОКИ: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Урок історії в Центрі міської історії Центрально-Східної Європи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37891" name="Picture 2" descr="D:\з робочого столу березень 2016\конференції, конкурси\Звіт КГ 2015, фото\музейні уроки, екскурсії\12166413_956607094404822_446833436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056" y="4221088"/>
            <a:ext cx="3313112" cy="2484437"/>
          </a:xfrm>
        </p:spPr>
      </p:pic>
      <p:pic>
        <p:nvPicPr>
          <p:cNvPr id="37892" name="Picture 3" descr="D:\з робочого столу березень 2016\конференції, конкурси\Звіт КГ 2015, фото\музейні уроки, екскурсії\20150602_12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365625"/>
            <a:ext cx="36639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D:\з робочого столу березень 2016\конференції, конкурси\Звіт КГ 2015, фото\музейні уроки, екскурсії\12167986_956607124404819_79199728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989138"/>
            <a:ext cx="33607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D:\з робочого столу березень 2016\конференції, конкурси\Звіт КГ 2015, фото\музейні уроки, екскурсії\12166539_956606947738170_186616147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2133600"/>
            <a:ext cx="3324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5065713" y="1068388"/>
            <a:ext cx="4078287" cy="4589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E5D741-7239-45E0-9C47-24AF85ADA65F}" type="slidenum">
              <a:rPr lang="en-US" sz="1400">
                <a:solidFill>
                  <a:srgbClr val="000000"/>
                </a:solidFill>
                <a:latin typeface="Arial" charset="0"/>
              </a:rPr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2463800"/>
            <a:ext cx="5718175" cy="396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042988" y="260350"/>
            <a:ext cx="7489825" cy="1833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3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i="1" dirty="0" err="1">
                <a:solidFill>
                  <a:schemeClr val="tx2"/>
                </a:solidFill>
                <a:latin typeface="Bookman Old Style" pitchFamily="16" charset="0"/>
              </a:rPr>
              <a:t>Відкриття</a:t>
            </a:r>
            <a:r>
              <a:rPr lang="ru-RU" sz="4800" i="1" dirty="0">
                <a:solidFill>
                  <a:schemeClr val="tx2"/>
                </a:solidFill>
                <a:latin typeface="Bookman Old Style" pitchFamily="16" charset="0"/>
              </a:rPr>
              <a:t> </a:t>
            </a:r>
            <a:r>
              <a:rPr lang="ru-RU" sz="4800" i="1" dirty="0" err="1" smtClean="0">
                <a:solidFill>
                  <a:schemeClr val="tx2"/>
                </a:solidFill>
                <a:latin typeface="Bookman Old Style" pitchFamily="16" charset="0"/>
              </a:rPr>
              <a:t>гімназії</a:t>
            </a:r>
            <a:r>
              <a:rPr lang="ru-RU" sz="4800" i="1" dirty="0" smtClean="0">
                <a:solidFill>
                  <a:schemeClr val="tx2"/>
                </a:solidFill>
                <a:latin typeface="Bookman Old Style" pitchFamily="16" charset="0"/>
              </a:rPr>
              <a:t> </a:t>
            </a:r>
          </a:p>
          <a:p>
            <a:pPr>
              <a:spcBef>
                <a:spcPts val="3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i="1" dirty="0" smtClean="0">
                <a:solidFill>
                  <a:schemeClr val="tx2"/>
                </a:solidFill>
                <a:latin typeface="Bookman Old Style" pitchFamily="16" charset="0"/>
              </a:rPr>
              <a:t>1992 </a:t>
            </a:r>
            <a:r>
              <a:rPr lang="ru-RU" sz="4000" i="1" dirty="0" err="1" smtClean="0">
                <a:solidFill>
                  <a:schemeClr val="tx2"/>
                </a:solidFill>
                <a:latin typeface="Bookman Old Style" pitchFamily="16" charset="0"/>
              </a:rPr>
              <a:t>рік</a:t>
            </a:r>
            <a:endParaRPr lang="ru-RU" sz="4000" i="1" dirty="0">
              <a:solidFill>
                <a:schemeClr val="tx2"/>
              </a:solidFill>
              <a:latin typeface="Bookman Old Style" pitchFamily="1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tx1"/>
                </a:solidFill>
              </a:rPr>
              <a:t>Ітерактивні</a:t>
            </a:r>
            <a:r>
              <a:rPr lang="uk-UA" dirty="0" smtClean="0">
                <a:solidFill>
                  <a:schemeClr val="tx1"/>
                </a:solidFill>
              </a:rPr>
              <a:t> технології: </a:t>
            </a:r>
            <a:r>
              <a:rPr lang="uk-UA" dirty="0" err="1" smtClean="0">
                <a:solidFill>
                  <a:schemeClr val="tx1"/>
                </a:solidFill>
              </a:rPr>
              <a:t>мультиборд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052736"/>
            <a:ext cx="5502524" cy="366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9685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sz="2800" dirty="0" smtClean="0">
                <a:solidFill>
                  <a:schemeClr val="tx1"/>
                </a:solidFill>
              </a:rPr>
              <a:t>ПРОЕКТ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“Маленький</a:t>
            </a:r>
            <a:r>
              <a:rPr lang="uk-UA" dirty="0" smtClean="0">
                <a:solidFill>
                  <a:schemeClr val="tx1"/>
                </a:solidFill>
              </a:rPr>
              <a:t> принц: Львів, що любить </a:t>
            </a:r>
            <a:r>
              <a:rPr lang="uk-UA" dirty="0" err="1" smtClean="0">
                <a:solidFill>
                  <a:schemeClr val="tx1"/>
                </a:solidFill>
              </a:rPr>
              <a:t>тварин”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5896" y="1484784"/>
            <a:ext cx="5508104" cy="316835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Гімназія стала  однією з 16 пілотних шкіл міста.</a:t>
            </a:r>
          </a:p>
          <a:p>
            <a:r>
              <a:rPr lang="uk-UA" dirty="0" smtClean="0"/>
              <a:t>Координатор – учитель біології </a:t>
            </a:r>
            <a:r>
              <a:rPr lang="uk-UA" dirty="0" err="1" smtClean="0"/>
              <a:t>Шоханов</a:t>
            </a:r>
            <a:r>
              <a:rPr lang="uk-UA" dirty="0" smtClean="0"/>
              <a:t> С.О. Мета проекту: формування культури ставлення до тварин та розуміння відповідальності за них.</a:t>
            </a:r>
          </a:p>
          <a:p>
            <a:r>
              <a:rPr lang="uk-UA" dirty="0" smtClean="0"/>
              <a:t>У рамках проекту в 7-х класах було проведено вісім уроків з використанням інтерактивних ресурсів,  ще один урок проходив безпосередньо на території ЛКП </a:t>
            </a:r>
            <a:r>
              <a:rPr lang="uk-UA" dirty="0" err="1" smtClean="0"/>
              <a:t>“Лев”</a:t>
            </a:r>
            <a:r>
              <a:rPr lang="uk-UA" dirty="0" smtClean="0"/>
              <a:t>, де учні оглянули клініку та вольєри з безпритульними тваринами.</a:t>
            </a:r>
            <a:endParaRPr lang="uk-UA" dirty="0"/>
          </a:p>
        </p:txBody>
      </p:sp>
      <p:pic>
        <p:nvPicPr>
          <p:cNvPr id="2050" name="Picture 2" descr="http://www.cg-lviv.org/image.php?newsid=169&amp;fileno=21&amp;maxx=1200&amp;maxy=7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374677"/>
            <a:ext cx="3707904" cy="2085696"/>
          </a:xfrm>
          <a:prstGeom prst="rect">
            <a:avLst/>
          </a:prstGeom>
          <a:noFill/>
        </p:spPr>
      </p:pic>
      <p:pic>
        <p:nvPicPr>
          <p:cNvPr id="2052" name="Picture 4" descr="http://www.cg-lviv.org/image.php?newsid=169&amp;maxx=1200&amp;maxy=6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323470" cy="1992784"/>
          </a:xfrm>
          <a:prstGeom prst="rect">
            <a:avLst/>
          </a:prstGeom>
          <a:noFill/>
        </p:spPr>
      </p:pic>
      <p:pic>
        <p:nvPicPr>
          <p:cNvPr id="2054" name="Picture 6" descr="http://www.cg-lviv.org/image.php?newsid=169&amp;fileno=2&amp;maxx=1200&amp;maxy=7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3064091" cy="2302565"/>
          </a:xfrm>
          <a:prstGeom prst="rect">
            <a:avLst/>
          </a:prstGeom>
          <a:noFill/>
        </p:spPr>
      </p:pic>
      <p:pic>
        <p:nvPicPr>
          <p:cNvPr id="2057" name="Picture 9" descr="http://www.cg-lviv.org/image.php?newsid=169&amp;fileno=18&amp;maxx=1200&amp;maxy=6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656657"/>
            <a:ext cx="3671295" cy="2201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7963"/>
            <a:ext cx="4140200" cy="3105150"/>
          </a:xfrm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429000"/>
            <a:ext cx="23209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470275"/>
            <a:ext cx="45370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5616624" cy="286633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FFC000"/>
                </a:solidFill>
              </a:rPr>
              <a:t>Всеукраїнська учнівська науково-дослідницька конференція </a:t>
            </a:r>
            <a:br>
              <a:rPr lang="uk-UA" sz="2800" dirty="0" smtClean="0">
                <a:solidFill>
                  <a:srgbClr val="FFC000"/>
                </a:solidFill>
              </a:rPr>
            </a:br>
            <a:r>
              <a:rPr lang="uk-UA" sz="3200" dirty="0" smtClean="0">
                <a:solidFill>
                  <a:srgbClr val="FFC000"/>
                </a:solidFill>
              </a:rPr>
              <a:t>«Постать Степана Бандери в українській історії. Погляд молоді»</a:t>
            </a:r>
            <a:endParaRPr lang="uk-UA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FC9D1A9-CE2A-40FD-875C-8A4E38EFB13C}" type="slidenum">
              <a:rPr lang="en-US" sz="14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dirty="0" err="1">
                <a:latin typeface="Bookman Old Style" pitchFamily="16" charset="0"/>
              </a:rPr>
              <a:t>Регіональна</a:t>
            </a:r>
            <a:r>
              <a:rPr lang="ru-RU" sz="3600" dirty="0">
                <a:latin typeface="Bookman Old Style" pitchFamily="16" charset="0"/>
              </a:rPr>
              <a:t> </a:t>
            </a:r>
            <a:r>
              <a:rPr lang="ru-RU" sz="3600" dirty="0" err="1">
                <a:latin typeface="Bookman Old Style" pitchFamily="16" charset="0"/>
              </a:rPr>
              <a:t>конференція</a:t>
            </a:r>
            <a:r>
              <a:rPr lang="ru-RU" sz="3600" dirty="0">
                <a:latin typeface="Bookman Old Style" pitchFamily="16" charset="0"/>
              </a:rPr>
              <a:t> </a:t>
            </a:r>
            <a:r>
              <a:rPr lang="ru-RU" sz="3600" dirty="0" err="1">
                <a:latin typeface="Bookman Old Style" pitchFamily="16" charset="0"/>
              </a:rPr>
              <a:t>старшокласників</a:t>
            </a:r>
            <a:r>
              <a:rPr lang="ru-RU" sz="3600" dirty="0">
                <a:latin typeface="Bookman Old Style" pitchFamily="16" charset="0"/>
              </a:rPr>
              <a:t/>
            </a:r>
            <a:br>
              <a:rPr lang="ru-RU" sz="3600" dirty="0">
                <a:latin typeface="Bookman Old Style" pitchFamily="16" charset="0"/>
              </a:rPr>
            </a:br>
            <a:r>
              <a:rPr lang="ru-RU" sz="3600" dirty="0">
                <a:latin typeface="Bookman Old Style" pitchFamily="16" charset="0"/>
              </a:rPr>
              <a:t>Модель ООН </a:t>
            </a: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6032500" y="2006600"/>
            <a:ext cx="24892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235700" y="1974850"/>
            <a:ext cx="2728788" cy="30491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 smtClean="0"/>
              <a:t>У </a:t>
            </a:r>
            <a:r>
              <a:rPr lang="ru-RU" sz="2400" dirty="0" err="1"/>
              <a:t>роботі</a:t>
            </a:r>
            <a:r>
              <a:rPr lang="ru-RU" sz="2400" dirty="0"/>
              <a:t> </a:t>
            </a:r>
            <a:r>
              <a:rPr lang="ru-RU" sz="2400" dirty="0" err="1"/>
              <a:t>конференції</a:t>
            </a:r>
            <a:r>
              <a:rPr lang="ru-RU" sz="2400" dirty="0"/>
              <a:t> взяли участь </a:t>
            </a:r>
            <a:r>
              <a:rPr lang="ru-RU" sz="2400" dirty="0" err="1"/>
              <a:t>команди</a:t>
            </a:r>
            <a:r>
              <a:rPr lang="ru-RU" sz="2400" dirty="0"/>
              <a:t> </a:t>
            </a:r>
            <a:r>
              <a:rPr lang="ru-RU" sz="2400" dirty="0" err="1"/>
              <a:t>Західного</a:t>
            </a:r>
            <a:r>
              <a:rPr lang="ru-RU" sz="2400" dirty="0"/>
              <a:t> </a:t>
            </a:r>
            <a:r>
              <a:rPr lang="ru-RU" sz="2400" dirty="0" err="1"/>
              <a:t>регіону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. На </a:t>
            </a:r>
            <a:r>
              <a:rPr lang="ru-RU" sz="2400" dirty="0" err="1"/>
              <a:t>конференції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присутнім</a:t>
            </a:r>
            <a:r>
              <a:rPr lang="ru-RU" sz="2400" dirty="0"/>
              <a:t> посол ООН в </a:t>
            </a:r>
            <a:r>
              <a:rPr lang="ru-RU" sz="2400" dirty="0" err="1"/>
              <a:t>Україні</a:t>
            </a:r>
            <a:r>
              <a:rPr lang="ru-RU" sz="2400" dirty="0"/>
              <a:t>.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072341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4110944"/>
            <a:ext cx="3816424" cy="24023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88840"/>
            <a:ext cx="3122646" cy="2341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uk-UA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21701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968750"/>
            <a:ext cx="385286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37163" y="260350"/>
            <a:ext cx="3906837" cy="2930525"/>
          </a:xfrm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2997200"/>
            <a:ext cx="3551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3" name="Object 15"/>
          <p:cNvGraphicFramePr>
            <a:graphicFrameLocks noChangeAspect="1"/>
          </p:cNvGraphicFramePr>
          <p:nvPr/>
        </p:nvGraphicFramePr>
        <p:xfrm>
          <a:off x="6107113" y="4581525"/>
          <a:ext cx="3036887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Слайд" r:id="rId7" imgW="4571981" imgH="3429123" progId="PowerPoint.Slide.8">
                  <p:embed/>
                </p:oleObj>
              </mc:Choice>
              <mc:Fallback>
                <p:oleObj name="Слайд" r:id="rId7" imgW="4571981" imgH="3429123" progId="PowerPoint.Slid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3" y="4581525"/>
                        <a:ext cx="3036887" cy="227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31543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smtClean="0">
                <a:solidFill>
                  <a:srgbClr val="FFFF00"/>
                </a:solidFill>
                <a:latin typeface="+mn-lt"/>
              </a:rPr>
              <a:t>Міська наукова конференція старшокласників </a:t>
            </a:r>
            <a:r>
              <a:rPr lang="uk-UA" sz="4000" dirty="0" err="1" smtClean="0">
                <a:solidFill>
                  <a:srgbClr val="FFFF00"/>
                </a:solidFill>
                <a:latin typeface="+mn-lt"/>
              </a:rPr>
              <a:t>“Наука</a:t>
            </a:r>
            <a:r>
              <a:rPr lang="uk-UA" sz="4000" dirty="0" smtClean="0">
                <a:solidFill>
                  <a:srgbClr val="FFFF00"/>
                </a:solidFill>
                <a:latin typeface="+mn-lt"/>
              </a:rPr>
              <a:t> і релігія: точки </a:t>
            </a:r>
            <a:r>
              <a:rPr lang="uk-UA" sz="4000" dirty="0" err="1" smtClean="0">
                <a:solidFill>
                  <a:srgbClr val="FFFF00"/>
                </a:solidFill>
                <a:latin typeface="+mn-lt"/>
              </a:rPr>
              <a:t>дотику”</a:t>
            </a:r>
            <a:endParaRPr lang="uk-UA" sz="4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789363"/>
            <a:ext cx="4105275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49275"/>
            <a:ext cx="36623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3284538"/>
            <a:ext cx="3646487" cy="2736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32263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FF00"/>
                </a:solidFill>
              </a:rPr>
              <a:t>«70 років УПА – від особистостей до боротьби за волю України» (14 грудня 2012р.)</a:t>
            </a:r>
            <a:endParaRPr lang="uk-U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644900"/>
            <a:ext cx="39608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205038"/>
            <a:ext cx="38163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99176" cy="164219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«Відкривачі коду геніальності Т. Шевченка» до 200-ліття з дня народження Генія (15.04.2014р.)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7900" y="3748088"/>
            <a:ext cx="4146550" cy="3109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4" descr="C:\Users\lkg\Desktop\конференції, конкурси\Конференція Франко\Коференція\IMG_7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488" y="1989138"/>
            <a:ext cx="19415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10" descr="C:\Users\lkg\Desktop\конференції, конкурси\Конференція Франко\Коференція\IMG_7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916113"/>
            <a:ext cx="190817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89640" cy="92211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tx1"/>
                </a:solidFill>
              </a:rPr>
              <a:t>Районна </a:t>
            </a:r>
            <a:r>
              <a:rPr lang="uk-UA" sz="3200" i="1" dirty="0" smtClean="0">
                <a:solidFill>
                  <a:schemeClr val="tx1"/>
                </a:solidFill>
              </a:rPr>
              <a:t>учнівська науково-дослідницька конференція «Багатогранність Франкової думки» </a:t>
            </a:r>
            <a:r>
              <a:rPr lang="uk-UA" sz="3700" dirty="0" smtClean="0">
                <a:solidFill>
                  <a:schemeClr val="tx1"/>
                </a:solidFill>
              </a:rPr>
              <a:t/>
            </a:r>
            <a:br>
              <a:rPr lang="uk-UA" sz="3700" dirty="0" smtClean="0">
                <a:solidFill>
                  <a:schemeClr val="tx1"/>
                </a:solidFill>
              </a:rPr>
            </a:br>
            <a:endParaRPr lang="uk-UA" sz="3700" dirty="0">
              <a:solidFill>
                <a:schemeClr val="tx1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133600"/>
            <a:ext cx="2779713" cy="2082800"/>
          </a:xfrm>
        </p:spPr>
      </p:pic>
      <p:pic>
        <p:nvPicPr>
          <p:cNvPr id="26629" name="Рисунок 9" descr="C:\Users\lkg\Desktop\конференції, конкурси\Конференція Франко\Коференція\IMG_7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205038"/>
            <a:ext cx="266065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13"/>
          <p:cNvSpPr txBox="1">
            <a:spLocks noChangeArrowheads="1"/>
          </p:cNvSpPr>
          <p:nvPr/>
        </p:nvSpPr>
        <p:spPr bwMode="auto">
          <a:xfrm>
            <a:off x="250825" y="4797425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/>
              <a:t>	15 жовтня 2015 року</a:t>
            </a:r>
          </a:p>
          <a:p>
            <a:r>
              <a:rPr lang="uk-UA" dirty="0"/>
              <a:t>	Представлено 18 учнівських робіт, які слухались у трьох секціях: мовно-літературній, суспільно-історичній та культурно-естетичній. Усі учасники відзначені дипломами.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2933363"/>
            <a:ext cx="34877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25136" cy="158417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000" i="1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Міська науково-дослідницька конференція старшокласників  </a:t>
            </a:r>
            <a:r>
              <a:rPr lang="uk-UA" sz="300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300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Роль митрополита Андрея Шептицького у національному вихованні, освіті та становленні  української державності</a:t>
            </a:r>
            <a:r>
              <a:rPr lang="uk-UA" sz="300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uk-UA" sz="3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916113"/>
            <a:ext cx="2632075" cy="1754187"/>
          </a:xfrm>
        </p:spPr>
      </p:pic>
      <p:pic>
        <p:nvPicPr>
          <p:cNvPr id="27651" name="Рисунок 4" descr="C:\Users\lkg\Desktop\конференція Шептицького\конф. Шептицький фото\IMG_7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89138"/>
            <a:ext cx="24574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6" descr="C:\Users\lkg\Desktop\конференція Шептицького\конф. Шептицький фото\IMG_7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989138"/>
            <a:ext cx="22066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 descr="C:\Users\lkg\Desktop\конференція Шептицького\конф. Шептицький фото\IMG_7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213100"/>
            <a:ext cx="24717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7" descr="C:\Users\lkg\Desktop\конференція Шептицького\конф. Шептицький фото\IMG_75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2997200"/>
            <a:ext cx="2351088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8" descr="C:\Users\lkg\Desktop\конференція Шептицького\конф. Шептицький фото\IMG_78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3213100"/>
            <a:ext cx="2416175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3"/>
          <p:cNvSpPr>
            <a:spLocks noChangeArrowheads="1"/>
          </p:cNvSpPr>
          <p:nvPr/>
        </p:nvSpPr>
        <p:spPr bwMode="auto">
          <a:xfrm>
            <a:off x="323850" y="4559300"/>
            <a:ext cx="8496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17 грудня 2015 року </a:t>
            </a:r>
          </a:p>
          <a:p>
            <a:pPr algn="just"/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 участю ГО </a:t>
            </a:r>
            <a:r>
              <a:rPr lang="uk-UA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Святий Юр</a:t>
            </a:r>
            <a:r>
              <a:rPr lang="uk-UA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Центру національного виховання  імені А.Шептицького)</a:t>
            </a:r>
          </a:p>
          <a:p>
            <a:pPr algn="just"/>
            <a:r>
              <a:rPr lang="uk-UA" dirty="0">
                <a:ea typeface="Calibri" pitchFamily="34" charset="0"/>
              </a:rPr>
              <a:t>	Участь у конференції взяли  52 учні навчальних закладів м. Львова, які представили 41 наукове дослідження. Працювало 5 секцій, на яких слухалися роботи учасників.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538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dirty="0">
                <a:latin typeface="Arial" charset="0"/>
              </a:rPr>
              <a:t>Робота </a:t>
            </a:r>
            <a:r>
              <a:rPr lang="ru-RU" sz="4000" dirty="0" err="1">
                <a:latin typeface="Arial" charset="0"/>
              </a:rPr>
              <a:t>учнівського</a:t>
            </a:r>
            <a:r>
              <a:rPr lang="ru-RU" sz="4000" dirty="0">
                <a:latin typeface="Arial" charset="0"/>
              </a:rPr>
              <a:t> </a:t>
            </a:r>
            <a:r>
              <a:rPr lang="ru-RU" sz="4000" dirty="0" smtClean="0">
                <a:latin typeface="Arial" charset="0"/>
              </a:rPr>
              <a:t>парламенту</a:t>
            </a:r>
            <a:endParaRPr lang="ru-RU" sz="4000" dirty="0">
              <a:latin typeface="Arial" charset="0"/>
            </a:endParaRP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841375" y="914400"/>
            <a:ext cx="8005763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Тренінг для учнівського  </a:t>
            </a:r>
            <a:r>
              <a:rPr lang="uk-UA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самоврядуваня</a:t>
            </a:r>
            <a:endParaRPr lang="uk-UA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370013"/>
            <a:ext cx="4316413" cy="3829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438" y="3287713"/>
            <a:ext cx="4740275" cy="355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6705600" y="63246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0D9C82E-D33D-47BB-A8A2-03C614EB8073}" type="slidenum">
              <a:rPr lang="en-US" sz="14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59000"/>
            <a:ext cx="6531421" cy="4597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512" y="0"/>
            <a:ext cx="8964487" cy="21335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8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1999р.Львівську державну гуманітарну гімназію при ЛДУ імені Івана Франка </a:t>
            </a:r>
            <a:r>
              <a:rPr lang="uk-UA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реорганізовано </a:t>
            </a:r>
            <a:r>
              <a:rPr lang="uk-UA" sz="28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</a:t>
            </a:r>
          </a:p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Класичну гімназію при Львівському національному університеті імені Івана Франка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457200" y="-11113"/>
            <a:ext cx="8229600" cy="877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dirty="0">
                <a:latin typeface="Arial" charset="0"/>
              </a:rPr>
              <a:t>Заходи</a:t>
            </a:r>
            <a:r>
              <a:rPr lang="ru-RU" sz="4000" dirty="0">
                <a:latin typeface="Arial" charset="0"/>
              </a:rPr>
              <a:t/>
            </a:r>
            <a:br>
              <a:rPr lang="ru-RU" sz="4000" dirty="0">
                <a:latin typeface="Arial" charset="0"/>
              </a:rPr>
            </a:br>
            <a:r>
              <a:rPr lang="ru-RU" sz="2400" i="1" dirty="0" err="1">
                <a:latin typeface="Arial" charset="0"/>
              </a:rPr>
              <a:t>оганізовані</a:t>
            </a:r>
            <a:r>
              <a:rPr lang="ru-RU" sz="2400" i="1" dirty="0">
                <a:latin typeface="Arial" charset="0"/>
              </a:rPr>
              <a:t>  </a:t>
            </a:r>
            <a:r>
              <a:rPr lang="ru-RU" sz="2400" i="1" dirty="0" err="1">
                <a:latin typeface="Arial" charset="0"/>
              </a:rPr>
              <a:t>виключно</a:t>
            </a:r>
            <a:r>
              <a:rPr lang="ru-RU" sz="2400" i="1" dirty="0">
                <a:latin typeface="Arial" charset="0"/>
              </a:rPr>
              <a:t> силами </a:t>
            </a:r>
            <a:r>
              <a:rPr lang="ru-RU" sz="2400" i="1" dirty="0" err="1">
                <a:latin typeface="Arial" charset="0"/>
              </a:rPr>
              <a:t>учнівського</a:t>
            </a:r>
            <a:r>
              <a:rPr lang="ru-RU" sz="2400" i="1" dirty="0">
                <a:latin typeface="Arial" charset="0"/>
              </a:rPr>
              <a:t> парламенту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581400" cy="268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3473450" cy="260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979863"/>
            <a:ext cx="3836987" cy="287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20663" y="3671888"/>
            <a:ext cx="2346325" cy="371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Таланти твої, гімназіє 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588224" y="3597275"/>
            <a:ext cx="2379564" cy="64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Благодійний книжковий ярмарок 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754813" y="5986463"/>
            <a:ext cx="2154237" cy="371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Шаховий турнір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Благодійна акція: Святий Миколай про тебе не забуде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5157192"/>
            <a:ext cx="8892480" cy="1700808"/>
          </a:xfrm>
        </p:spPr>
        <p:txBody>
          <a:bodyPr/>
          <a:lstStyle/>
          <a:p>
            <a:r>
              <a:rPr lang="uk-UA" dirty="0" smtClean="0"/>
              <a:t>	</a:t>
            </a:r>
            <a:r>
              <a:rPr lang="uk-UA" sz="2400" dirty="0" smtClean="0"/>
              <a:t>Подарунки до Дня Святого Миколая для вихованців дитячого будинку </a:t>
            </a:r>
            <a:r>
              <a:rPr lang="uk-UA" sz="2400" dirty="0" err="1" smtClean="0"/>
              <a:t>“Рідний</a:t>
            </a:r>
            <a:r>
              <a:rPr lang="uk-UA" sz="2400" dirty="0" smtClean="0"/>
              <a:t> </a:t>
            </a:r>
            <a:r>
              <a:rPr lang="uk-UA" sz="2400" dirty="0" err="1" smtClean="0"/>
              <a:t>дім”</a:t>
            </a:r>
            <a:r>
              <a:rPr lang="uk-UA" sz="2400" dirty="0" smtClean="0"/>
              <a:t> у с. </a:t>
            </a:r>
            <a:r>
              <a:rPr lang="uk-UA" sz="2400" dirty="0" err="1" smtClean="0"/>
              <a:t>Сасів</a:t>
            </a:r>
            <a:r>
              <a:rPr lang="uk-UA" sz="2400" dirty="0" smtClean="0"/>
              <a:t> </a:t>
            </a:r>
            <a:r>
              <a:rPr lang="uk-UA" sz="2400" dirty="0" err="1" smtClean="0"/>
              <a:t>Золочівського</a:t>
            </a:r>
            <a:r>
              <a:rPr lang="uk-UA" sz="2400" dirty="0" smtClean="0"/>
              <a:t> району Львівської обл. – щорічна акція гімназійної громади.</a:t>
            </a:r>
          </a:p>
          <a:p>
            <a:endParaRPr lang="uk-UA" dirty="0" smtClean="0"/>
          </a:p>
        </p:txBody>
      </p:sp>
      <p:pic>
        <p:nvPicPr>
          <p:cNvPr id="80898" name="Picture 2" descr="http://www.cg-lviv.org/image.php?newsid=186&amp;fileno=4&amp;maxx=1200&amp;maxy=7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240360" cy="2430271"/>
          </a:xfrm>
          <a:prstGeom prst="rect">
            <a:avLst/>
          </a:prstGeom>
          <a:noFill/>
        </p:spPr>
      </p:pic>
      <p:pic>
        <p:nvPicPr>
          <p:cNvPr id="80900" name="Picture 4" descr="http://www.cg-lviv.org/image.php?newsid=186&amp;maxx=1200&amp;maxy=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3360373" cy="2520280"/>
          </a:xfrm>
          <a:prstGeom prst="rect">
            <a:avLst/>
          </a:prstGeom>
          <a:noFill/>
        </p:spPr>
      </p:pic>
      <p:pic>
        <p:nvPicPr>
          <p:cNvPr id="80902" name="Picture 6" descr="http://www.cg-lviv.org/image.php?newsid=186&amp;fileno=12&amp;maxx=1200&amp;maxy=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420888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387725" cy="804863"/>
          </a:xfrm>
        </p:spPr>
        <p:txBody>
          <a:bodyPr>
            <a:no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600" dirty="0" smtClean="0">
                <a:solidFill>
                  <a:schemeClr val="tx1"/>
                </a:solidFill>
              </a:rPr>
              <a:t>Зустрічі з…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688" y="828675"/>
            <a:ext cx="4033837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635500" y="269875"/>
            <a:ext cx="4279900" cy="309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Професорами і доцентами ЛНУ імені Івана Франка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1176338"/>
            <a:ext cx="3665538" cy="261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0" y="747713"/>
            <a:ext cx="4572001" cy="371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Міським головою </a:t>
            </a:r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Львова Андрієм </a:t>
            </a: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Садовим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149080"/>
            <a:ext cx="3888432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5141913" y="3449638"/>
            <a:ext cx="3835400" cy="64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Уповноваженим Президента України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з прав дитини Юрієм Павленком</a:t>
            </a:r>
          </a:p>
        </p:txBody>
      </p:sp>
      <p:pic>
        <p:nvPicPr>
          <p:cNvPr id="5837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70747"/>
            <a:ext cx="3660973" cy="2587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3803650"/>
            <a:ext cx="5148064" cy="371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Автором книги </a:t>
            </a:r>
            <a:r>
              <a:rPr lang="uk-UA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“Чорний</a:t>
            </a:r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ворон”Василем</a:t>
            </a:r>
            <a:r>
              <a:rPr lang="uk-UA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Шклярем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533400" y="457200"/>
            <a:ext cx="77724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dirty="0" smtClean="0">
                <a:solidFill>
                  <a:srgbClr val="FFFFFF"/>
                </a:solidFill>
                <a:latin typeface="Arial" charset="0"/>
              </a:rPr>
              <a:t>ЩО? ДЕ? КОЛИ?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dirty="0" smtClean="0">
                <a:solidFill>
                  <a:srgbClr val="FFFFFF"/>
                </a:solidFill>
                <a:latin typeface="Arial" charset="0"/>
              </a:rPr>
              <a:t>Перемога </a:t>
            </a:r>
            <a:r>
              <a:rPr lang="ru-RU" sz="3600" dirty="0" err="1">
                <a:solidFill>
                  <a:srgbClr val="FFFFFF"/>
                </a:solidFill>
                <a:latin typeface="Arial" charset="0"/>
              </a:rPr>
              <a:t>команди</a:t>
            </a:r>
            <a:r>
              <a:rPr lang="ru-RU" sz="3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Arial" charset="0"/>
              </a:rPr>
              <a:t>вчителів</a:t>
            </a:r>
            <a:endParaRPr lang="ru-RU" sz="3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03873"/>
            <a:ext cx="8218115" cy="5173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6553200" y="60960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BFAF560-A82D-4C98-A34C-A5866B27DD14}" type="slidenum">
              <a:rPr lang="en-US" sz="14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34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Тут ми працюємо, вчимося, відпочиваємо...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513" y="2130425"/>
            <a:ext cx="5845175" cy="438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654300" y="1460500"/>
            <a:ext cx="35179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Учительська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325" y="862013"/>
            <a:ext cx="7151688" cy="536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092200" y="215900"/>
            <a:ext cx="6807200" cy="13358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Актова зала</a:t>
            </a:r>
          </a:p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uk-UA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 err="1">
                <a:latin typeface="Arial" charset="0"/>
              </a:rPr>
              <a:t>Кімната</a:t>
            </a:r>
            <a:r>
              <a:rPr lang="ru-RU" sz="3200" dirty="0">
                <a:latin typeface="Arial" charset="0"/>
              </a:rPr>
              <a:t> для </a:t>
            </a:r>
            <a:r>
              <a:rPr lang="ru-RU" sz="3200" dirty="0" err="1">
                <a:latin typeface="Arial" charset="0"/>
              </a:rPr>
              <a:t>тенісу</a:t>
            </a:r>
            <a:endParaRPr lang="ru-RU" sz="3200" dirty="0">
              <a:latin typeface="Arial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8" y="1428750"/>
            <a:ext cx="4216400" cy="316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1600200"/>
            <a:ext cx="3257550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7162800" y="60960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C1BF591-B331-482F-8952-694D768E73CC}" type="slidenum">
              <a:rPr lang="en-US" sz="1400">
                <a:solidFill>
                  <a:srgbClr val="000000"/>
                </a:solidFill>
                <a:latin typeface="Arial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37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649288"/>
            <a:ext cx="8113712" cy="6084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974725" y="0"/>
            <a:ext cx="7772400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>
                <a:solidFill>
                  <a:srgbClr val="000000"/>
                </a:solidFill>
                <a:latin typeface="Arial" charset="0"/>
              </a:rPr>
              <a:t>2009р – капітально відремонтовано спортивний зал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46087"/>
          </a:xfrm>
        </p:spPr>
        <p:txBody>
          <a:bodyPr>
            <a:no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dirty="0" smtClean="0">
                <a:solidFill>
                  <a:schemeClr val="tx1"/>
                </a:solidFill>
              </a:rPr>
              <a:t>Їдальня, буфет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799847" cy="2849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780928"/>
            <a:ext cx="3494683" cy="262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2850" y="1017588"/>
            <a:ext cx="3370263" cy="2528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000" y="3629025"/>
            <a:ext cx="2241550" cy="298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5157192"/>
            <a:ext cx="6030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Baskerville Old Face" pitchFamily="18" charset="0"/>
                <a:hlinkClick r:id="rId7"/>
              </a:rPr>
              <a:t>https://www.facebook.com/545789355597747/photos/a.574195942757088.1073741832.545789355597747/722313367945344/?type=3&amp;theater</a:t>
            </a:r>
            <a:endParaRPr lang="uk-UA" sz="2800" b="1" dirty="0" smtClean="0">
              <a:solidFill>
                <a:srgbClr val="C00000"/>
              </a:solidFill>
              <a:latin typeface="Baskerville Old Face" pitchFamily="18" charset="0"/>
            </a:endParaRPr>
          </a:p>
          <a:p>
            <a:endParaRPr lang="uk-UA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457200" y="0"/>
            <a:ext cx="2535238" cy="71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 err="1">
                <a:latin typeface="Arial" charset="0"/>
              </a:rPr>
              <a:t>Бухгалтерія</a:t>
            </a:r>
            <a:endParaRPr lang="ru-RU" sz="2400" dirty="0">
              <a:latin typeface="Arial" charset="0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777875"/>
            <a:ext cx="4095750" cy="307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800" y="3248025"/>
            <a:ext cx="4029075" cy="302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5621338" y="2204864"/>
            <a:ext cx="2276475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latin typeface="Arial" charset="0"/>
              </a:rPr>
              <a:t>Медпункт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6386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5616575" cy="3251200"/>
          </a:xfrm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1042988" y="3860800"/>
            <a:ext cx="81010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Місією навчального закладу є виховання всебічно розвинутої компетентної особистості, здатної самостійно мислити, робити правильний життєвий вибір, творити позитивні зміни у суспільстві</a:t>
            </a:r>
            <a:endParaRPr lang="uk-UA" sz="3200"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0513" y="1676400"/>
            <a:ext cx="2786062" cy="371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605463" y="554038"/>
            <a:ext cx="2501900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Мультимедійний кабінет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1736725"/>
            <a:ext cx="4930775" cy="369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443038" y="447675"/>
            <a:ext cx="2017712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Кабінет психолога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3352800"/>
            <a:ext cx="4002087" cy="300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713413" y="2306638"/>
            <a:ext cx="2675011" cy="10793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Лаборантська кімната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3" y="942975"/>
            <a:ext cx="4354512" cy="326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841375" y="228600"/>
            <a:ext cx="3719513" cy="648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Бібліотека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00012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Центр військово-патріотичного виховання </a:t>
            </a:r>
            <a:r>
              <a:rPr lang="uk-UA" dirty="0" err="1" smtClean="0">
                <a:solidFill>
                  <a:schemeClr val="tx1"/>
                </a:solidFill>
              </a:rPr>
              <a:t>“Галичина”</a:t>
            </a:r>
            <a:r>
              <a:rPr lang="uk-UA" dirty="0" smtClean="0">
                <a:solidFill>
                  <a:schemeClr val="tx1"/>
                </a:solidFill>
              </a:rPr>
              <a:t> у Класичній гімназі</a:t>
            </a:r>
            <a:r>
              <a:rPr lang="uk-UA" dirty="0" smtClean="0"/>
              <a:t>ї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57200" y="2500313"/>
            <a:ext cx="8229600" cy="362585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 smtClean="0">
                <a:hlinkClick r:id="rId2"/>
              </a:rPr>
              <a:t>https://www.youtube.com/watch?v=meg8T-eh4WY</a:t>
            </a:r>
            <a:endParaRPr lang="uk-UA" smtClean="0"/>
          </a:p>
          <a:p>
            <a:pPr>
              <a:buFont typeface="Arial" pitchFamily="34" charset="0"/>
              <a:buNone/>
            </a:pPr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07156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Відео про військово-польові збори для старшокласників за програмою Захист Вітчизни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3143250"/>
            <a:ext cx="8229600" cy="298291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smtClean="0">
                <a:hlinkClick r:id="rId2"/>
              </a:rPr>
              <a:t>://www.youtube.com/watch?v=HU-VY7OjpaA</a:t>
            </a:r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6552001" y="6019832"/>
            <a:ext cx="1905120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r">
              <a:tabLst>
                <a:tab pos="407526" algn="l"/>
                <a:tab pos="815052" algn="l"/>
                <a:tab pos="1222578" algn="l"/>
                <a:tab pos="1630104" algn="l"/>
              </a:tabLst>
            </a:pPr>
            <a:fld id="{B1D4ADB4-1491-4486-995A-0CE0013B257D}" type="slidenum">
              <a:rPr lang="en-US" sz="1300">
                <a:solidFill>
                  <a:srgbClr val="000000"/>
                </a:solidFill>
              </a:rPr>
              <a:pPr algn="r">
                <a:tabLst>
                  <a:tab pos="407526" algn="l"/>
                  <a:tab pos="815052" algn="l"/>
                  <a:tab pos="1222578" algn="l"/>
                  <a:tab pos="1630104" algn="l"/>
                </a:tabLst>
              </a:pPr>
              <a:t>44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771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41473" rIns="82945" bIns="41473" anchor="ctr"/>
          <a:lstStyle/>
          <a:p>
            <a:pPr algn="ctr">
              <a:lnSpc>
                <a:spcPct val="80000"/>
              </a:lnSpc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  <a:tab pos="9373099" algn="l"/>
              </a:tabLst>
              <a:defRPr/>
            </a:pPr>
            <a:r>
              <a:rPr lang="uk-UA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Співпраця з закордонними </a:t>
            </a:r>
            <a:br>
              <a:rPr lang="uk-UA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партнерами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 t="18364"/>
          <a:stretch>
            <a:fillRect/>
          </a:stretch>
        </p:blipFill>
        <p:spPr bwMode="auto">
          <a:xfrm>
            <a:off x="669601" y="1911081"/>
            <a:ext cx="3555360" cy="2177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90400" y="1088755"/>
            <a:ext cx="8267040" cy="701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uk-UA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Балвін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M.E.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LaZerte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High School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uk-UA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Едмонтон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провінція Альберта, Канада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-53280" y="3467884"/>
            <a:ext cx="184321" cy="456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uk-UA"/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921" y="3051681"/>
            <a:ext cx="4080960" cy="3060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520" y="4215323"/>
            <a:ext cx="2918880" cy="2189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456480" y="555899"/>
            <a:ext cx="3594240" cy="574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="ctr"/>
          <a:lstStyle/>
          <a:p>
            <a: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ru-RU" sz="2200" dirty="0" err="1">
                <a:solidFill>
                  <a:srgbClr val="FFFF00"/>
                </a:solidFill>
              </a:rPr>
              <a:t>Гімназія</a:t>
            </a:r>
            <a:r>
              <a:rPr lang="ru-RU" sz="2200" dirty="0">
                <a:solidFill>
                  <a:srgbClr val="FFFF00"/>
                </a:solidFill>
              </a:rPr>
              <a:t> №7, </a:t>
            </a:r>
            <a:r>
              <a:rPr lang="ru-RU" sz="2200" dirty="0" err="1">
                <a:solidFill>
                  <a:srgbClr val="FFFF00"/>
                </a:solidFill>
              </a:rPr>
              <a:t>м.Зелєна</a:t>
            </a:r>
            <a:r>
              <a:rPr lang="ru-RU" sz="2200" dirty="0">
                <a:solidFill>
                  <a:srgbClr val="FFFF00"/>
                </a:solidFill>
              </a:rPr>
              <a:t> </a:t>
            </a:r>
            <a:r>
              <a:rPr lang="ru-RU" sz="2200" dirty="0" err="1">
                <a:solidFill>
                  <a:srgbClr val="FFFF00"/>
                </a:solidFill>
              </a:rPr>
              <a:t>Гура</a:t>
            </a:r>
            <a:r>
              <a:rPr lang="ru-RU" sz="2200" dirty="0">
                <a:solidFill>
                  <a:srgbClr val="FFFF00"/>
                </a:solidFill>
              </a:rPr>
              <a:t>, </a:t>
            </a:r>
            <a:r>
              <a:rPr lang="ru-RU" sz="2200" dirty="0" err="1">
                <a:solidFill>
                  <a:srgbClr val="FFFF00"/>
                </a:solidFill>
              </a:rPr>
              <a:t>Польща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00" y="1615850"/>
            <a:ext cx="4544640" cy="2471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520" y="3416039"/>
            <a:ext cx="3974400" cy="298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289121" y="1725302"/>
            <a:ext cx="3458880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907"/>
              </a:spcBef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  <a:defRPr/>
            </a:pPr>
            <a:r>
              <a:rPr lang="uk-UA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Загальноосвітній ліцей №2, </a:t>
            </a:r>
            <a:r>
              <a:rPr lang="uk-UA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м.Холм</a:t>
            </a:r>
            <a:r>
              <a:rPr lang="uk-UA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Польща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685440" y="305313"/>
            <a:ext cx="777168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="ctr"/>
          <a:lstStyle/>
          <a:p>
            <a: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</a:tabLst>
            </a:pPr>
            <a:r>
              <a:rPr lang="ru-RU" sz="2500" dirty="0" err="1">
                <a:solidFill>
                  <a:srgbClr val="FFFF00"/>
                </a:solidFill>
              </a:rPr>
              <a:t>Кіндердорф</a:t>
            </a:r>
            <a:r>
              <a:rPr lang="ru-RU" sz="2500" dirty="0" smtClean="0">
                <a:solidFill>
                  <a:srgbClr val="FFFF00"/>
                </a:solidFill>
              </a:rPr>
              <a:t>, </a:t>
            </a:r>
            <a:r>
              <a:rPr lang="ru-RU" sz="2500" dirty="0" err="1" smtClean="0">
                <a:solidFill>
                  <a:srgbClr val="FFFF00"/>
                </a:solidFill>
              </a:rPr>
              <a:t>Швейцарія</a:t>
            </a:r>
            <a:r>
              <a:rPr lang="ru-RU" sz="2500" dirty="0" smtClean="0">
                <a:solidFill>
                  <a:srgbClr val="FFFF00"/>
                </a:solidFill>
              </a:rPr>
              <a:t>: </a:t>
            </a:r>
            <a:r>
              <a:rPr lang="ru-RU" sz="2500" dirty="0" err="1">
                <a:solidFill>
                  <a:srgbClr val="FFFF00"/>
                </a:solidFill>
              </a:rPr>
              <a:t>міжнародний</a:t>
            </a:r>
            <a:r>
              <a:rPr lang="ru-RU" sz="2500" dirty="0">
                <a:solidFill>
                  <a:srgbClr val="FFFF00"/>
                </a:solidFill>
              </a:rPr>
              <a:t> проект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 b="27769"/>
          <a:stretch>
            <a:fillRect/>
          </a:stretch>
        </p:blipFill>
        <p:spPr bwMode="auto">
          <a:xfrm>
            <a:off x="590400" y="1600008"/>
            <a:ext cx="7725600" cy="4533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85440" y="305313"/>
            <a:ext cx="777168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945" tIns="41473" rIns="82945" bIns="41473" anchor="ctr"/>
          <a:lstStyle/>
          <a:p>
            <a: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</a:tabLst>
            </a:pPr>
            <a:r>
              <a:rPr lang="ru-RU" sz="3600" dirty="0" err="1">
                <a:solidFill>
                  <a:srgbClr val="FFFF00"/>
                </a:solidFill>
              </a:rPr>
              <a:t>Гімназія</a:t>
            </a:r>
            <a:r>
              <a:rPr lang="ru-RU" sz="3600" dirty="0">
                <a:solidFill>
                  <a:srgbClr val="FFFF00"/>
                </a:solidFill>
              </a:rPr>
              <a:t> №21, </a:t>
            </a:r>
            <a:r>
              <a:rPr lang="ru-RU" sz="3600" dirty="0" err="1">
                <a:solidFill>
                  <a:srgbClr val="FFFF00"/>
                </a:solidFill>
              </a:rPr>
              <a:t>м.Відень</a:t>
            </a:r>
            <a:r>
              <a:rPr lang="ru-RU" sz="3600" dirty="0">
                <a:solidFill>
                  <a:srgbClr val="FFFF00"/>
                </a:solidFill>
              </a:rPr>
              <a:t>,</a:t>
            </a:r>
            <a:br>
              <a:rPr lang="ru-RU" sz="3600" dirty="0">
                <a:solidFill>
                  <a:srgbClr val="FFFF00"/>
                </a:solidFill>
              </a:rPr>
            </a:br>
            <a:r>
              <a:rPr lang="ru-RU" sz="3600" dirty="0" err="1">
                <a:solidFill>
                  <a:srgbClr val="FFFF00"/>
                </a:solidFill>
              </a:rPr>
              <a:t>Австрія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21" y="1782908"/>
            <a:ext cx="3929760" cy="28270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320" y="3060322"/>
            <a:ext cx="4285440" cy="32144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110240" y="358598"/>
            <a:ext cx="731520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dirty="0">
                <a:solidFill>
                  <a:srgbClr val="FF9933"/>
                </a:solidFill>
              </a:rPr>
              <a:t>Норвегія </a:t>
            </a:r>
            <a:r>
              <a:rPr lang="uk-UA" sz="3600" dirty="0" smtClean="0">
                <a:solidFill>
                  <a:srgbClr val="FF9933"/>
                </a:solidFill>
              </a:rPr>
              <a:t>2011</a:t>
            </a:r>
            <a:endParaRPr lang="ru-RU" sz="3600" dirty="0">
              <a:solidFill>
                <a:srgbClr val="FF9933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26881" y="1926923"/>
            <a:ext cx="3528000" cy="365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900" dirty="0" err="1"/>
              <a:t>Міжнародна</a:t>
            </a:r>
            <a:r>
              <a:rPr lang="ru-RU" sz="2900" dirty="0"/>
              <a:t> </a:t>
            </a:r>
            <a:r>
              <a:rPr lang="ru-RU" sz="2900" dirty="0" err="1"/>
              <a:t>молодіжна</a:t>
            </a:r>
            <a:r>
              <a:rPr lang="ru-RU" sz="2900" dirty="0"/>
              <a:t> </a:t>
            </a:r>
            <a:r>
              <a:rPr lang="ru-RU" sz="2900" dirty="0" err="1"/>
              <a:t>конференція</a:t>
            </a:r>
            <a:r>
              <a:rPr lang="ru-RU" sz="2900" dirty="0"/>
              <a:t>, </a:t>
            </a:r>
            <a:r>
              <a:rPr lang="ru-RU" sz="2900" dirty="0" err="1"/>
              <a:t>присвячена</a:t>
            </a:r>
            <a:r>
              <a:rPr lang="ru-RU" sz="2900" dirty="0"/>
              <a:t> </a:t>
            </a:r>
            <a:r>
              <a:rPr lang="ru-RU" sz="2900" dirty="0" err="1"/>
              <a:t>ювілею</a:t>
            </a:r>
            <a:r>
              <a:rPr lang="ru-RU" sz="2900" dirty="0"/>
              <a:t> </a:t>
            </a:r>
            <a:r>
              <a:rPr lang="ru-RU" sz="2900" dirty="0" err="1"/>
              <a:t>норвезького</a:t>
            </a:r>
            <a:r>
              <a:rPr lang="ru-RU" sz="2900" dirty="0"/>
              <a:t> </a:t>
            </a:r>
            <a:r>
              <a:rPr lang="ru-RU" sz="2900" dirty="0" err="1"/>
              <a:t>діяча</a:t>
            </a:r>
            <a:r>
              <a:rPr lang="ru-RU" sz="2900" dirty="0"/>
              <a:t> </a:t>
            </a:r>
            <a:r>
              <a:rPr lang="ru-RU" sz="2900" dirty="0" err="1"/>
              <a:t>Б.Бйорнсона</a:t>
            </a:r>
            <a:r>
              <a:rPr lang="ru-RU" sz="2900" dirty="0"/>
              <a:t> та </a:t>
            </a:r>
            <a:r>
              <a:rPr lang="ru-RU" sz="2900" dirty="0" err="1"/>
              <a:t>актуальності</a:t>
            </a:r>
            <a:r>
              <a:rPr lang="ru-RU" sz="2900" dirty="0"/>
              <a:t> </a:t>
            </a:r>
            <a:r>
              <a:rPr lang="ru-RU" sz="2900" dirty="0" err="1"/>
              <a:t>його</a:t>
            </a:r>
            <a:r>
              <a:rPr lang="ru-RU" sz="2900" dirty="0"/>
              <a:t> </a:t>
            </a:r>
            <a:r>
              <a:rPr lang="ru-RU" sz="2900" dirty="0" err="1"/>
              <a:t>ідей</a:t>
            </a:r>
            <a:r>
              <a:rPr lang="ru-RU" sz="2900" dirty="0"/>
              <a:t> у </a:t>
            </a:r>
            <a:r>
              <a:rPr lang="ru-RU" sz="2900" dirty="0" err="1"/>
              <a:t>сьогоденні</a:t>
            </a:r>
            <a:r>
              <a:rPr lang="ru-RU" sz="2900" dirty="0"/>
              <a:t> </a:t>
            </a:r>
          </a:p>
        </p:txBody>
      </p:sp>
      <p:pic>
        <p:nvPicPr>
          <p:cNvPr id="7172" name="Picture 5" descr="нор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080" y="2710364"/>
            <a:ext cx="4608000" cy="3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5000">
                <a:solidFill>
                  <a:srgbClr val="FFFF00"/>
                </a:solidFill>
              </a:rPr>
              <a:t>Наші контакти</a:t>
            </a:r>
          </a:p>
        </p:txBody>
      </p:sp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323528" y="1340768"/>
            <a:ext cx="8208912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err="1">
                <a:solidFill>
                  <a:srgbClr val="FFFFFF"/>
                </a:solidFill>
              </a:rPr>
              <a:t>Україна</a:t>
            </a:r>
            <a:r>
              <a:rPr lang="ru-RU" sz="3200" b="1" dirty="0">
                <a:solidFill>
                  <a:srgbClr val="FFFFFF"/>
                </a:solidFill>
              </a:rPr>
              <a:t>/</a:t>
            </a:r>
            <a:r>
              <a:rPr lang="ru-RU" sz="3200" b="1" dirty="0" err="1">
                <a:solidFill>
                  <a:srgbClr val="FFFFFF"/>
                </a:solidFill>
              </a:rPr>
              <a:t>Ukraine</a:t>
            </a:r>
            <a:endParaRPr lang="ru-RU" sz="3200" b="1" dirty="0">
              <a:solidFill>
                <a:srgbClr val="FFFFFF"/>
              </a:solidFill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smtClean="0">
                <a:solidFill>
                  <a:srgbClr val="FFFFFF"/>
                </a:solidFill>
              </a:rPr>
              <a:t>79041, </a:t>
            </a:r>
            <a:r>
              <a:rPr lang="ru-RU" sz="3200" b="1" dirty="0">
                <a:solidFill>
                  <a:srgbClr val="FFFFFF"/>
                </a:solidFill>
              </a:rPr>
              <a:t>м. </a:t>
            </a:r>
            <a:r>
              <a:rPr lang="ru-RU" sz="3200" b="1" dirty="0" err="1">
                <a:solidFill>
                  <a:srgbClr val="FFFFFF"/>
                </a:solidFill>
              </a:rPr>
              <a:t>Львів</a:t>
            </a:r>
            <a:r>
              <a:rPr lang="ru-RU" sz="3200" b="1" dirty="0">
                <a:solidFill>
                  <a:srgbClr val="FFFFFF"/>
                </a:solidFill>
              </a:rPr>
              <a:t>, </a:t>
            </a:r>
            <a:r>
              <a:rPr lang="ru-RU" sz="3200" b="1" dirty="0" err="1">
                <a:solidFill>
                  <a:srgbClr val="FFFFFF"/>
                </a:solidFill>
              </a:rPr>
              <a:t>вул</a:t>
            </a:r>
            <a:r>
              <a:rPr lang="ru-RU" sz="3200" b="1" dirty="0">
                <a:solidFill>
                  <a:srgbClr val="FFFFFF"/>
                </a:solidFill>
              </a:rPr>
              <a:t>. </a:t>
            </a:r>
            <a:r>
              <a:rPr lang="ru-RU" sz="3200" b="1" dirty="0" err="1">
                <a:solidFill>
                  <a:srgbClr val="FFFFFF"/>
                </a:solidFill>
              </a:rPr>
              <a:t>Порохова</a:t>
            </a:r>
            <a:r>
              <a:rPr lang="ru-RU" sz="3200" b="1" dirty="0">
                <a:solidFill>
                  <a:srgbClr val="FFFFFF"/>
                </a:solidFill>
              </a:rPr>
              <a:t>, 3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smtClean="0">
                <a:solidFill>
                  <a:srgbClr val="FFFFFF"/>
                </a:solidFill>
              </a:rPr>
              <a:t>79041, </a:t>
            </a:r>
            <a:r>
              <a:rPr lang="ru-RU" sz="3200" b="1" dirty="0">
                <a:solidFill>
                  <a:srgbClr val="FFFFFF"/>
                </a:solidFill>
              </a:rPr>
              <a:t>#3, </a:t>
            </a:r>
            <a:r>
              <a:rPr lang="ru-RU" sz="3200" b="1" dirty="0" err="1">
                <a:solidFill>
                  <a:srgbClr val="FFFFFF"/>
                </a:solidFill>
              </a:rPr>
              <a:t>Porokhova</a:t>
            </a:r>
            <a:r>
              <a:rPr lang="ru-RU" sz="3200" b="1" dirty="0">
                <a:solidFill>
                  <a:srgbClr val="FFFFFF"/>
                </a:solidFill>
              </a:rPr>
              <a:t> </a:t>
            </a:r>
            <a:r>
              <a:rPr lang="ru-RU" sz="3200" b="1" dirty="0" err="1">
                <a:solidFill>
                  <a:srgbClr val="FFFFFF"/>
                </a:solidFill>
              </a:rPr>
              <a:t>str</a:t>
            </a:r>
            <a:r>
              <a:rPr lang="ru-RU" sz="3200" b="1" dirty="0">
                <a:solidFill>
                  <a:srgbClr val="FFFFFF"/>
                </a:solidFill>
              </a:rPr>
              <a:t>., </a:t>
            </a:r>
            <a:r>
              <a:rPr lang="ru-RU" sz="3200" b="1" dirty="0" err="1">
                <a:solidFill>
                  <a:srgbClr val="FFFFFF"/>
                </a:solidFill>
              </a:rPr>
              <a:t>L'viv</a:t>
            </a:r>
            <a:endParaRPr lang="ru-RU" sz="3200" b="1" dirty="0">
              <a:solidFill>
                <a:srgbClr val="FFFFFF"/>
              </a:solidFill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>
                <a:solidFill>
                  <a:srgbClr val="FFFFFF"/>
                </a:solidFill>
              </a:rPr>
              <a:t>тел./</a:t>
            </a:r>
            <a:r>
              <a:rPr lang="ru-RU" sz="3200" b="1" dirty="0" err="1">
                <a:solidFill>
                  <a:srgbClr val="FFFFFF"/>
                </a:solidFill>
              </a:rPr>
              <a:t>tel</a:t>
            </a:r>
            <a:r>
              <a:rPr lang="ru-RU" sz="3200" b="1" dirty="0">
                <a:solidFill>
                  <a:srgbClr val="FFFFFF"/>
                </a:solidFill>
              </a:rPr>
              <a:t>.: (032) 237-21-68,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>
                <a:solidFill>
                  <a:srgbClr val="FFFFFF"/>
                </a:solidFill>
              </a:rPr>
              <a:t>факс/</a:t>
            </a:r>
            <a:r>
              <a:rPr lang="ru-RU" sz="3200" b="1" dirty="0" err="1">
                <a:solidFill>
                  <a:srgbClr val="FFFFFF"/>
                </a:solidFill>
              </a:rPr>
              <a:t>fax</a:t>
            </a:r>
            <a:r>
              <a:rPr lang="ru-RU" sz="3200" b="1" dirty="0">
                <a:solidFill>
                  <a:srgbClr val="FFFFFF"/>
                </a:solidFill>
              </a:rPr>
              <a:t>.: (032) 237-23-18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err="1">
                <a:solidFill>
                  <a:srgbClr val="FFFF00"/>
                </a:solidFill>
              </a:rPr>
              <a:t>www.cg-lviv.org</a:t>
            </a:r>
            <a:r>
              <a:rPr lang="ru-RU" sz="3200" b="1" dirty="0">
                <a:solidFill>
                  <a:srgbClr val="FFFF00"/>
                </a:solidFill>
              </a:rPr>
              <a:t>  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err="1">
                <a:solidFill>
                  <a:srgbClr val="FFFFFF"/>
                </a:solidFill>
              </a:rPr>
              <a:t>e-mail</a:t>
            </a:r>
            <a:r>
              <a:rPr lang="ru-RU" sz="3200" b="1" dirty="0">
                <a:solidFill>
                  <a:srgbClr val="FFFFFF"/>
                </a:solidFill>
              </a:rPr>
              <a:t>: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8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3200" b="1" dirty="0" err="1">
                <a:solidFill>
                  <a:srgbClr val="FFFF00"/>
                </a:solidFill>
                <a:cs typeface="Times New Roman" pitchFamily="16" charset="0"/>
              </a:rPr>
              <a:t>classical_gymnasium@ukr.net</a:t>
            </a:r>
            <a:endParaRPr lang="ru-RU" sz="3200" b="1" dirty="0">
              <a:solidFill>
                <a:srgbClr val="FFFF00"/>
              </a:solidFill>
              <a:cs typeface="Times New Roman" pitchFamily="16" charset="0"/>
            </a:endParaRPr>
          </a:p>
        </p:txBody>
      </p:sp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6553200" y="60198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21D16F-42F6-4D2C-901A-0E698D6EAB89}" type="slidenum">
              <a:rPr lang="ru-RU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49</a:t>
            </a:fld>
            <a:endParaRPr lang="ru-RU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881670"/>
            <a:ext cx="4464496" cy="297633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4537075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Зараз у гімназії навчається понад 450 учнів у 15 класах, які відповідають 5-11 класам загальноосвітньої школи.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Гімназисти стають призерами ІІ і ІІІ етапів Всеукраїнських предметних олімпіад, переможцями і дипломантами різноманітних конкурсів та конференцій.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Кілька років поспіль, за результатами ЗНО, гімназія входить до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10 кращих закладів Львова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50 найкращих закладів України.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457200" y="227013"/>
            <a:ext cx="8229600" cy="1236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219075"/>
            <a:ext cx="8797925" cy="653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71563" y="3335338"/>
            <a:ext cx="728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altLang="ru-RU" sz="24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uk-UA" altLang="ru-RU" sz="2400" b="1" i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0"/>
            <a:ext cx="6912767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Методична робота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4400" b="1" spc="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400" b="1" spc="50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Класичній</a:t>
            </a:r>
            <a:r>
              <a:rPr lang="ru-RU" sz="4400" b="1" spc="50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400" b="1" spc="50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гімназії</a:t>
            </a:r>
            <a:endParaRPr lang="ru-RU" sz="4400" b="1" spc="50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179388" y="1557338"/>
            <a:ext cx="87852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400" b="1" i="1" dirty="0"/>
              <a:t>У гімназії працює </a:t>
            </a:r>
            <a:r>
              <a:rPr lang="uk-UA" altLang="ru-RU" sz="2400" b="1" i="1" dirty="0" smtClean="0"/>
              <a:t>40 </a:t>
            </a:r>
            <a:r>
              <a:rPr lang="uk-UA" altLang="ru-RU" sz="2400" b="1" i="1" dirty="0"/>
              <a:t>педагогів:</a:t>
            </a:r>
          </a:p>
          <a:p>
            <a:pPr algn="ctr"/>
            <a:r>
              <a:rPr lang="uk-UA" altLang="ru-RU" sz="2400" b="1" i="1" dirty="0" smtClean="0"/>
              <a:t>4 </a:t>
            </a:r>
            <a:r>
              <a:rPr lang="uk-UA" altLang="ru-RU" sz="2400" b="1" i="1" dirty="0"/>
              <a:t>-  спеціалісти; </a:t>
            </a:r>
          </a:p>
          <a:p>
            <a:pPr algn="ctr"/>
            <a:r>
              <a:rPr lang="uk-UA" altLang="ru-RU" sz="2400" b="1" i="1" dirty="0"/>
              <a:t>1 – спеціаліст ІІ категорії;</a:t>
            </a:r>
          </a:p>
          <a:p>
            <a:pPr algn="ctr"/>
            <a:r>
              <a:rPr lang="uk-UA" altLang="ru-RU" sz="2400" b="1" i="1" dirty="0"/>
              <a:t> </a:t>
            </a:r>
            <a:r>
              <a:rPr lang="uk-UA" altLang="ru-RU" sz="2400" b="1" i="1" dirty="0" smtClean="0"/>
              <a:t>5 </a:t>
            </a:r>
            <a:r>
              <a:rPr lang="uk-UA" altLang="ru-RU" sz="2400" b="1" i="1" dirty="0"/>
              <a:t>- спеціалісти І категорії;</a:t>
            </a:r>
          </a:p>
          <a:p>
            <a:pPr algn="ctr"/>
            <a:r>
              <a:rPr lang="uk-UA" altLang="ru-RU" sz="2400" b="1" i="1" dirty="0" smtClean="0"/>
              <a:t>30 </a:t>
            </a:r>
            <a:r>
              <a:rPr lang="uk-UA" altLang="ru-RU" sz="2400" b="1" i="1" dirty="0"/>
              <a:t>– спеціалісти вищої  кваліфікаційної категорії:</a:t>
            </a:r>
          </a:p>
          <a:p>
            <a:pPr marL="1085850" lvl="1" indent="-342900">
              <a:buFont typeface="Wingdings" pitchFamily="2" charset="2"/>
              <a:buChar char="Ø"/>
            </a:pPr>
            <a:r>
              <a:rPr lang="uk-UA" altLang="ru-RU" sz="2400" b="1" i="1" dirty="0"/>
              <a:t>Педагогічне звання «старший учитель» – 10 учителів;</a:t>
            </a:r>
          </a:p>
          <a:p>
            <a:pPr marL="1085850" lvl="1" indent="-342900">
              <a:buFont typeface="Wingdings" pitchFamily="2" charset="2"/>
              <a:buChar char="Ø"/>
            </a:pPr>
            <a:r>
              <a:rPr lang="uk-UA" altLang="ru-RU" sz="2400" b="1" i="1" dirty="0"/>
              <a:t>«учитель-методист» – 12 педагогів.</a:t>
            </a:r>
          </a:p>
          <a:p>
            <a:pPr marL="1085850" lvl="1" indent="-342900">
              <a:buFont typeface="Wingdings" pitchFamily="2" charset="2"/>
              <a:buChar char="Ø"/>
            </a:pPr>
            <a:r>
              <a:rPr lang="uk-UA" altLang="ru-RU" sz="2400" b="1" i="1" dirty="0"/>
              <a:t>3 учителі мають звання «Відмінник освіти України».</a:t>
            </a:r>
          </a:p>
          <a:p>
            <a:pPr marL="1085850" lvl="1" indent="-342900">
              <a:buFont typeface="Wingdings" pitchFamily="2" charset="2"/>
              <a:buChar char="Ø"/>
            </a:pPr>
            <a:r>
              <a:rPr lang="uk-UA" altLang="ru-RU" sz="2400" b="1" i="1" dirty="0"/>
              <a:t>2 учителі нагороджені  нагрудним значком </a:t>
            </a:r>
            <a:r>
              <a:rPr lang="uk-UA" altLang="ru-RU" sz="2400" b="1" i="1" dirty="0" err="1"/>
              <a:t>“Василь</a:t>
            </a:r>
            <a:r>
              <a:rPr lang="uk-UA" altLang="ru-RU" sz="2400" b="1" i="1" dirty="0"/>
              <a:t> </a:t>
            </a:r>
            <a:r>
              <a:rPr lang="uk-UA" altLang="ru-RU" sz="2400" b="1" i="1" dirty="0" err="1"/>
              <a:t>Сухомлинський”</a:t>
            </a:r>
            <a:endParaRPr lang="uk-UA" altLang="ru-RU" sz="2400" b="1" i="1" dirty="0"/>
          </a:p>
          <a:p>
            <a:pPr marL="1085850" lvl="1" indent="-342900">
              <a:buFont typeface="Wingdings" pitchFamily="2" charset="2"/>
              <a:buChar char="Ø"/>
            </a:pPr>
            <a:r>
              <a:rPr lang="uk-UA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учителів </a:t>
            </a:r>
            <a:r>
              <a:rPr lang="uk-UA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lang="uk-UA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2015-2016 рр. </a:t>
            </a:r>
            <a:r>
              <a:rPr lang="uk-UA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отримали грошову винагороду за Програмою «Успішний учитель»</a:t>
            </a:r>
            <a:endParaRPr lang="uk-UA" altLang="ru-RU" sz="2400" b="1" i="1" dirty="0"/>
          </a:p>
          <a:p>
            <a:pPr marL="1085850" lvl="1" indent="-342900"/>
            <a:r>
              <a:rPr lang="en-US" altLang="ru-RU" sz="2400" b="1" i="1" dirty="0"/>
              <a:t> </a:t>
            </a:r>
            <a:endParaRPr lang="uk-UA" alt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Переможці проекту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“Успішний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учитель”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2015, 2016 рр.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ндрій\Desktop\IMG_3588[1]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248472" cy="3186354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52936"/>
            <a:ext cx="456824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УЧАСТЬ В ОЛІМПІАДАХ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96" y="1412776"/>
            <a:ext cx="8271668" cy="5112568"/>
          </a:xfrm>
          <a:gradFill>
            <a:gsLst>
              <a:gs pos="0">
                <a:srgbClr val="BFC1C9"/>
              </a:gs>
              <a:gs pos="56000">
                <a:schemeClr val="accent1">
                  <a:tint val="44500"/>
                  <a:satMod val="160000"/>
                  <a:alpha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/>
          <a:extLst/>
        </p:spPr>
        <p:txBody>
          <a:bodyPr rtlCol="0">
            <a:norm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За підсумками ІІ етапу Всеукраїнських олімпіад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Класична гімназія посідає перші місця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у Франківському районі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</a:rPr>
              <a:t>м.Львова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2010р. – 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	2011р. – ІІ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	2012р. – ІІІ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	2013р. – ІІІ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	2014р. – ІІІ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	2015р. – ІІ місце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uk-UA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601</TotalTime>
  <Words>886</Words>
  <Application>Microsoft Office PowerPoint</Application>
  <PresentationFormat>Экран (4:3)</PresentationFormat>
  <Paragraphs>236</Paragraphs>
  <Slides>49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1" baseType="lpstr">
      <vt:lpstr>Arial</vt:lpstr>
      <vt:lpstr>Baskerville Old Face</vt:lpstr>
      <vt:lpstr>Book Antiqua</vt:lpstr>
      <vt:lpstr>Bookman Old Style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Слайд</vt:lpstr>
      <vt:lpstr>Класична гімназія при Львівському національному університеті  імені Івана Франка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Переможці проекту  “Успішний учитель”  2015, 2016 рр.</vt:lpstr>
      <vt:lpstr>УЧАСТЬ В ОЛІМПІАДАХ</vt:lpstr>
      <vt:lpstr>Участь в олімпіадах</vt:lpstr>
      <vt:lpstr>Переможці ІІІ етапу Всеукраїнських олімпіад  2015-2016 н.р.</vt:lpstr>
      <vt:lpstr>Семінари, майстер-класи</vt:lpstr>
      <vt:lpstr>Семінари, майстер-класи: </vt:lpstr>
      <vt:lpstr>Семінари, майстер-класи</vt:lpstr>
      <vt:lpstr>Семінари, майстер-класи   </vt:lpstr>
      <vt:lpstr>Циркова методика та елементи карате на уроках фізичного виховання</vt:lpstr>
      <vt:lpstr>Веселі спортивно-розважальні перерви </vt:lpstr>
      <vt:lpstr>МУЗЕЙНІ УРОКИ:  Урок світової літератури у Львівській картинній галереї: Вивчаємо символізм </vt:lpstr>
      <vt:lpstr>МУЗЕЙНІ УРОКИ: Урок історії в Центрі міської історії Центрально-Східної Європи  </vt:lpstr>
      <vt:lpstr>Ітерактивні технології: мультиборд</vt:lpstr>
      <vt:lpstr> ПРОЕКТ “Маленький принц: Львів, що любить тварин”</vt:lpstr>
      <vt:lpstr>Всеукраїнська учнівська науково-дослідницька конференція  «Постать Степана Бандери в українській історії. Погляд молоді»</vt:lpstr>
      <vt:lpstr>Презентация PowerPoint</vt:lpstr>
      <vt:lpstr>Міська наукова конференція старшокласників “Наука і релігія: точки дотику”</vt:lpstr>
      <vt:lpstr>«70 років УПА – від особистостей до боротьби за волю України» (14 грудня 2012р.)</vt:lpstr>
      <vt:lpstr>«Відкривачі коду геніальності Т. Шевченка» до 200-ліття з дня народження Генія (15.04.2014р.)</vt:lpstr>
      <vt:lpstr>Районна учнівська науково-дослідницька конференція «Багатогранність Франкової думки»  </vt:lpstr>
      <vt:lpstr>Міська науково-дослідницька конференція старшокласників  «Роль митрополита Андрея Шептицького у національному вихованні, освіті та становленні  української державності»</vt:lpstr>
      <vt:lpstr>Презентация PowerPoint</vt:lpstr>
      <vt:lpstr>Презентация PowerPoint</vt:lpstr>
      <vt:lpstr>Благодійна акція: Святий Миколай про тебе не забуде</vt:lpstr>
      <vt:lpstr>Зустрічі з…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Їдальня, буфет</vt:lpstr>
      <vt:lpstr>Презентация PowerPoint</vt:lpstr>
      <vt:lpstr>Презентация PowerPoint</vt:lpstr>
      <vt:lpstr>Презентация PowerPoint</vt:lpstr>
      <vt:lpstr>Центр військово-патріотичного виховання “Галичина” у Класичній гімназії </vt:lpstr>
      <vt:lpstr>Відео про військово-польові збори для старшокласників за програмою Захист Вітчизни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lkg</dc:creator>
  <cp:lastModifiedBy>Класична гімназія</cp:lastModifiedBy>
  <cp:revision>64</cp:revision>
  <dcterms:created xsi:type="dcterms:W3CDTF">2017-02-27T11:56:22Z</dcterms:created>
  <dcterms:modified xsi:type="dcterms:W3CDTF">2017-03-02T08:35:57Z</dcterms:modified>
</cp:coreProperties>
</file>