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730" r:id="rId3"/>
  </p:sldMasterIdLst>
  <p:notesMasterIdLst>
    <p:notesMasterId r:id="rId26"/>
  </p:notesMasterIdLst>
  <p:sldIdLst>
    <p:sldId id="372" r:id="rId4"/>
    <p:sldId id="410" r:id="rId5"/>
    <p:sldId id="572" r:id="rId6"/>
    <p:sldId id="474" r:id="rId7"/>
    <p:sldId id="554" r:id="rId8"/>
    <p:sldId id="560" r:id="rId9"/>
    <p:sldId id="573" r:id="rId10"/>
    <p:sldId id="558" r:id="rId11"/>
    <p:sldId id="556" r:id="rId12"/>
    <p:sldId id="559" r:id="rId13"/>
    <p:sldId id="557" r:id="rId14"/>
    <p:sldId id="571" r:id="rId15"/>
    <p:sldId id="562" r:id="rId16"/>
    <p:sldId id="561" r:id="rId17"/>
    <p:sldId id="563" r:id="rId18"/>
    <p:sldId id="565" r:id="rId19"/>
    <p:sldId id="566" r:id="rId20"/>
    <p:sldId id="570" r:id="rId21"/>
    <p:sldId id="567" r:id="rId22"/>
    <p:sldId id="569" r:id="rId23"/>
    <p:sldId id="568" r:id="rId24"/>
    <p:sldId id="55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S Axelle" initials="NA" lastIdx="4" clrIdx="0">
    <p:extLst>
      <p:ext uri="{19B8F6BF-5375-455C-9EA6-DF929625EA0E}">
        <p15:presenceInfo xmlns:p15="http://schemas.microsoft.com/office/powerpoint/2012/main" userId="S-1-5-21-3803155387-4143733754-3887331536-271727" providerId="AD"/>
      </p:ext>
    </p:extLst>
  </p:cmAuthor>
  <p:cmAuthor id="2" name="FIDRIE Nathalie" initials="FN" lastIdx="20" clrIdx="1">
    <p:extLst>
      <p:ext uri="{19B8F6BF-5375-455C-9EA6-DF929625EA0E}">
        <p15:presenceInfo xmlns:p15="http://schemas.microsoft.com/office/powerpoint/2012/main" userId="S-1-5-21-3803155387-4143733754-3887331536-370875" providerId="AD"/>
      </p:ext>
    </p:extLst>
  </p:cmAuthor>
  <p:cmAuthor id="3" name="ASSAYAG Gaelle" initials="AG" lastIdx="18" clrIdx="2">
    <p:extLst>
      <p:ext uri="{19B8F6BF-5375-455C-9EA6-DF929625EA0E}">
        <p15:presenceInfo xmlns:p15="http://schemas.microsoft.com/office/powerpoint/2012/main" userId="S-1-5-21-3803155387-4143733754-3887331536-96547" providerId="AD"/>
      </p:ext>
    </p:extLst>
  </p:cmAuthor>
  <p:cmAuthor id="4" name="VAL Hugo" initials="VH" lastIdx="7" clrIdx="3">
    <p:extLst>
      <p:ext uri="{19B8F6BF-5375-455C-9EA6-DF929625EA0E}">
        <p15:presenceInfo xmlns:p15="http://schemas.microsoft.com/office/powerpoint/2012/main" userId="S-1-5-21-3803155387-4143733754-3887331536-398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C929"/>
    <a:srgbClr val="C15671"/>
    <a:srgbClr val="285FDB"/>
    <a:srgbClr val="EDF226"/>
    <a:srgbClr val="F0905D"/>
    <a:srgbClr val="E1000F"/>
    <a:srgbClr val="293273"/>
    <a:srgbClr val="EBA712"/>
    <a:srgbClr val="65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8" autoAdjust="0"/>
    <p:restoredTop sz="95179" autoAdjust="0"/>
  </p:normalViewPr>
  <p:slideViewPr>
    <p:cSldViewPr snapToGrid="0">
      <p:cViewPr varScale="1">
        <p:scale>
          <a:sx n="103" d="100"/>
          <a:sy n="103" d="100"/>
        </p:scale>
        <p:origin x="176" y="7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F112-6C4E-4379-A826-548F158057D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FB4F-FEAE-439C-A7D5-958BED511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7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A1B95E4-093D-4EAA-BAEB-FDFBE2FD6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65" y="3792539"/>
            <a:ext cx="11160000" cy="79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sur 1 ligne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1FC51E-5F22-4A4A-A526-3E3813F8E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65" y="2686050"/>
            <a:ext cx="11160000" cy="125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 sur 1 ou 2 lignes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E6D85EE-8D17-4CC9-B34A-387BDBD9B3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444C8D2-839F-4604-9FD2-F4EC22FE581D}" type="datetimeFigureOut">
              <a:rPr lang="fr-FR" smtClean="0"/>
              <a:pPr/>
              <a:t>21/10/2024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98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1 colonn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66" y="1314000"/>
            <a:ext cx="5148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66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5866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420DAF6-8DF8-425B-A055-A12CBA9FA0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7"/>
            <a:ext cx="4824828" cy="4829046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9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1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013" y="345600"/>
            <a:ext cx="11124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004" y="630000"/>
            <a:ext cx="11124000" cy="3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ligne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420DAF6-8DF8-425B-A055-A12CBA9FA0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49" y="1231900"/>
            <a:ext cx="9001125" cy="4471499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544000" y="1757649"/>
            <a:ext cx="4057450" cy="3420000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4075358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76" y="1314000"/>
            <a:ext cx="49574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189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6189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B44AB0DE-1608-4FC4-9BAA-37B905EB757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644000" y="1314000"/>
            <a:ext cx="49574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313945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5900" y="1313999"/>
            <a:ext cx="101155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852F55A-E7EE-48A4-97E3-59C34A7628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78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1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5900" y="1313999"/>
            <a:ext cx="5148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29B880E6-68A1-4834-89FC-8F7CBC3D34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7"/>
            <a:ext cx="4824412" cy="4829046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B394FDA-47CB-490D-8B76-0D8F87BAD47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25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EF4705C-099C-4ECE-8465-56E53B1E041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638274" y="1314000"/>
            <a:ext cx="9959844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8274" y="285059"/>
            <a:ext cx="9959846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328715"/>
            <a:ext cx="1620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37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N.N.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E23D4E2-4FC3-49C1-9C54-D04E7E9457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412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EF4705C-099C-4ECE-8465-56E53B1E041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638273" y="1314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8274" y="285059"/>
            <a:ext cx="9959846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328715"/>
            <a:ext cx="1620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37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N.N.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E23D4E2-4FC3-49C1-9C54-D04E7E9457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0F90DD57-60AE-4E45-B034-76FFCDF8C8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6"/>
            <a:ext cx="4821082" cy="4829047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9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1C3FF844-3203-428E-8F04-B6880A4ECE70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485901" y="1234790"/>
            <a:ext cx="5940000" cy="4608000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000" y="1234800"/>
            <a:ext cx="4057450" cy="4608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06EC0E-53C4-4058-9380-283F870D7E2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87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95C77C18-A8BE-48A2-9EE2-087302DD3B75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1485900" y="1234790"/>
            <a:ext cx="5940000" cy="4608000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000" y="1234800"/>
            <a:ext cx="4057450" cy="4608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7DF547-6E8E-41E1-866D-6FA371BE64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715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345600"/>
            <a:ext cx="10116000" cy="360000"/>
          </a:xfrm>
          <a:prstGeom prst="rect">
            <a:avLst/>
          </a:prstGeom>
        </p:spPr>
        <p:txBody>
          <a:bodyPr vert="horz" lIns="0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630000"/>
            <a:ext cx="10116000" cy="39600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D02094-EE24-33F0-C4CE-CFD2FEA41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52" y="6348668"/>
            <a:ext cx="1797269" cy="3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58B085FA-293E-4D3C-B7C1-F9E175E3A0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1463039"/>
            <a:ext cx="12193200" cy="4800601"/>
          </a:xfrm>
          <a:prstGeom prst="rect">
            <a:avLst/>
          </a:prstGeom>
        </p:spPr>
        <p:txBody>
          <a:bodyPr anchor="ctr"/>
          <a:lstStyle>
            <a:lvl1pPr algn="ctr">
              <a:defRPr sz="1400" b="0" cap="none" baseline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809445A-A23E-4D71-A90C-4C6B64296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463039"/>
            <a:ext cx="12193200" cy="480060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C778D5-C4A0-4531-8BAF-2C7540B30C8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444C8D2-839F-4604-9FD2-F4EC22FE581D}" type="datetimeFigureOut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1A0330CB-169E-4C6D-B836-323B70CAFF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65" y="3792539"/>
            <a:ext cx="11160000" cy="79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sur 1 ligne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8B4EAA35-FE29-4042-A93F-03FA3D4FF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65" y="2686050"/>
            <a:ext cx="11160000" cy="125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186585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0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9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0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5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4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9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7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9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logo République França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CB931B-D474-4D40-9DFA-3ED136E05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106680"/>
            <a:ext cx="1325880" cy="1219200"/>
          </a:xfrm>
          <a:prstGeom prst="rect">
            <a:avLst/>
          </a:prstGeom>
        </p:spPr>
      </p:pic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2A0B7554-82D8-46A0-AEB0-0D62B51B4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65" y="3678239"/>
            <a:ext cx="11160000" cy="79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sur 1 ligne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C2A6CA07-8F8D-4A95-AC33-2721B778E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65" y="2571750"/>
            <a:ext cx="11160000" cy="125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 sur 1 ou 2 lignes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493A51D2-38E4-480F-8E24-968A33DB7E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444C8D2-839F-4604-9FD2-F4EC22FE581D}" type="datetimeFigureOut">
              <a:rPr lang="fr-FR" smtClean="0"/>
              <a:pPr/>
              <a:t>21/10/2024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279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67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7951" y="1430984"/>
            <a:ext cx="5160276" cy="576447"/>
          </a:xfrm>
        </p:spPr>
        <p:txBody>
          <a:bodyPr>
            <a:normAutofit/>
          </a:bodyPr>
          <a:lstStyle>
            <a:lvl1pPr>
              <a:defRPr sz="2177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879501"/>
            <a:fld id="{C0BFD988-8F53-7E4D-B1A1-1DBAF7DEBB6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417950" y="2067796"/>
            <a:ext cx="5160278" cy="7920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6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z="1361" dirty="0" err="1">
                <a:effectLst/>
                <a:latin typeface="Helvetica Neue LT Std" charset="0"/>
              </a:rPr>
              <a:t>Aut</a:t>
            </a:r>
            <a:r>
              <a:rPr lang="fr-FR" sz="1361" dirty="0">
                <a:effectLst/>
                <a:latin typeface="Helvetica Neue LT Std" charset="0"/>
              </a:rPr>
              <a:t> quod </a:t>
            </a:r>
            <a:r>
              <a:rPr lang="fr-FR" sz="1361" dirty="0" err="1">
                <a:effectLst/>
                <a:latin typeface="Helvetica Neue LT Std" charset="0"/>
              </a:rPr>
              <a:t>quam</a:t>
            </a:r>
            <a:r>
              <a:rPr lang="fr-FR" sz="1361" dirty="0">
                <a:effectLst/>
                <a:latin typeface="Helvetica Neue LT Std" charset="0"/>
              </a:rPr>
              <a:t>, </a:t>
            </a:r>
            <a:r>
              <a:rPr lang="fr-FR" sz="1361" dirty="0" err="1">
                <a:effectLst/>
                <a:latin typeface="Helvetica Neue LT Std" charset="0"/>
              </a:rPr>
              <a:t>corumet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lab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ipsant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quas</a:t>
            </a:r>
            <a:r>
              <a:rPr lang="fr-FR" sz="1361" dirty="0">
                <a:effectLst/>
                <a:latin typeface="Helvetica Neue LT Std" charset="0"/>
              </a:rPr>
              <a:t> ut </a:t>
            </a:r>
            <a:br>
              <a:rPr lang="fr-FR" sz="1361" dirty="0">
                <a:effectLst/>
                <a:latin typeface="Helvetica Neue LT Std" charset="0"/>
              </a:rPr>
            </a:br>
            <a:r>
              <a:rPr lang="fr-FR" sz="1361" dirty="0" err="1">
                <a:effectLst/>
                <a:latin typeface="Helvetica Neue LT Std" charset="0"/>
              </a:rPr>
              <a:t>evella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pa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nobis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volupitasse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liquatiatem</a:t>
            </a:r>
            <a:r>
              <a:rPr lang="fr-FR" sz="1361" dirty="0">
                <a:effectLst/>
                <a:latin typeface="Helvetica Neue LT Std" charset="0"/>
              </a:rPr>
              <a:t> explant </a:t>
            </a:r>
            <a:br>
              <a:rPr lang="fr-FR" sz="1361" dirty="0">
                <a:effectLst/>
                <a:latin typeface="Helvetica Neue LT Std" charset="0"/>
              </a:rPr>
            </a:br>
            <a:r>
              <a:rPr lang="fr-FR" sz="1361" dirty="0">
                <a:effectLst/>
                <a:latin typeface="Helvetica Neue LT Std" charset="0"/>
              </a:rPr>
              <a:t>in con </a:t>
            </a:r>
            <a:r>
              <a:rPr lang="fr-FR" sz="1361" dirty="0" err="1">
                <a:effectLst/>
                <a:latin typeface="Helvetica Neue LT Std" charset="0"/>
              </a:rPr>
              <a:t>num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hitiberum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fugitia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temoluptas</a:t>
            </a:r>
            <a:r>
              <a:rPr lang="fr-FR" sz="1361" dirty="0">
                <a:effectLst/>
                <a:latin typeface="Helvetica Neue LT Std" charset="0"/>
              </a:rPr>
              <a:t> </a:t>
            </a:r>
            <a:r>
              <a:rPr lang="fr-FR" sz="1361" dirty="0" err="1">
                <a:effectLst/>
                <a:latin typeface="Helvetica Neue LT Std" charset="0"/>
              </a:rPr>
              <a:t>doluptatur</a:t>
            </a:r>
            <a:r>
              <a:rPr lang="fr-FR" sz="1361" dirty="0">
                <a:effectLst/>
                <a:latin typeface="Helvetica Neue LT Std" charset="0"/>
              </a:rPr>
              <a:t>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3510" y="2977130"/>
            <a:ext cx="5144716" cy="284812"/>
          </a:xfrm>
        </p:spPr>
        <p:txBody>
          <a:bodyPr>
            <a:normAutofit/>
          </a:bodyPr>
          <a:lstStyle>
            <a:lvl1pPr marL="0" indent="0">
              <a:buNone/>
              <a:defRPr sz="1361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361" b="1" dirty="0">
                <a:solidFill>
                  <a:srgbClr val="0054A9"/>
                </a:solidFill>
                <a:latin typeface="Helvetica Neue" charset="0"/>
              </a:rPr>
              <a:t>Niveau de sous-titre</a:t>
            </a:r>
            <a:endParaRPr lang="fr-FR" sz="1361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7"/>
          </p:nvPr>
        </p:nvSpPr>
        <p:spPr>
          <a:xfrm>
            <a:off x="6209141" y="3277785"/>
            <a:ext cx="5144716" cy="2805415"/>
          </a:xfrm>
        </p:spPr>
        <p:txBody>
          <a:bodyPr>
            <a:normAutofit/>
          </a:bodyPr>
          <a:lstStyle>
            <a:lvl1pPr marL="207386" indent="-207386">
              <a:buClr>
                <a:srgbClr val="273B70"/>
              </a:buClr>
              <a:buFont typeface="Helvetica" charset="0"/>
              <a:buChar char="●"/>
              <a:defRPr sz="136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8"/>
          </p:nvPr>
        </p:nvSpPr>
        <p:spPr>
          <a:xfrm>
            <a:off x="433512" y="3277785"/>
            <a:ext cx="5144716" cy="2805415"/>
          </a:xfrm>
        </p:spPr>
        <p:txBody>
          <a:bodyPr>
            <a:normAutofit/>
          </a:bodyPr>
          <a:lstStyle>
            <a:lvl1pPr marL="207386" indent="-207386">
              <a:buClr>
                <a:srgbClr val="273B70"/>
              </a:buClr>
              <a:buFont typeface="Helvetica" charset="0"/>
              <a:buChar char="●"/>
              <a:defRPr sz="136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6209141" y="2976793"/>
            <a:ext cx="5144716" cy="285150"/>
          </a:xfrm>
        </p:spPr>
        <p:txBody>
          <a:bodyPr>
            <a:noAutofit/>
          </a:bodyPr>
          <a:lstStyle>
            <a:lvl1pPr marL="0" indent="0">
              <a:buNone/>
              <a:defRPr sz="1361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Niveau de sous-titre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39" y="-79997"/>
            <a:ext cx="3110466" cy="1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logo République Français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63A2D4-AC25-4AD5-811E-0D795C24D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106680"/>
            <a:ext cx="1325880" cy="1219200"/>
          </a:xfrm>
          <a:prstGeom prst="rect">
            <a:avLst/>
          </a:prstGeom>
        </p:spPr>
      </p:pic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58B085FA-293E-4D3C-B7C1-F9E175E3A0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1980" y="1463039"/>
            <a:ext cx="11590019" cy="4800601"/>
          </a:xfrm>
          <a:prstGeom prst="rect">
            <a:avLst/>
          </a:prstGeom>
        </p:spPr>
        <p:txBody>
          <a:bodyPr anchor="ctr"/>
          <a:lstStyle>
            <a:lvl1pPr algn="ctr">
              <a:defRPr sz="1400" b="0" cap="none" baseline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809445A-A23E-4D71-A90C-4C6B64296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980" y="1463039"/>
            <a:ext cx="11590020" cy="480060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EA6F0C7-8DDE-4718-A847-7D23C3FEE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887" y="2591120"/>
            <a:ext cx="11160000" cy="1224000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présentation sur 1 ou 2 lignes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A1B95E4-093D-4EAA-BAEB-FDFBE2FD6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886" y="3662522"/>
            <a:ext cx="11160000" cy="79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sur 1 ligne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2A8AB8-F8CE-4EE6-8E51-9245F524A29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444C8D2-839F-4604-9FD2-F4EC22FE581D}" type="datetimeFigureOut">
              <a:rPr lang="fr-FR" smtClean="0"/>
              <a:pPr/>
              <a:t>21/10/2024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3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A1B95E4-093D-4EAA-BAEB-FDFBE2FD6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865" y="3792539"/>
            <a:ext cx="11160000" cy="79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 n°2 sur 1 ligne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1FC51E-5F22-4A4A-A526-3E3813F8E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65" y="2686050"/>
            <a:ext cx="11160000" cy="125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Texte n°1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164461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0FB822B3-E710-43EC-8201-3FC4166E523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86798" y="1677401"/>
            <a:ext cx="720000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NN.</a:t>
            </a:r>
          </a:p>
          <a:p>
            <a:pPr lvl="1"/>
            <a:r>
              <a:rPr lang="fr-FR" dirty="0"/>
              <a:t>NN.N.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B72717C-8F3F-44F7-BD32-6C49ECD39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6798" y="1318409"/>
            <a:ext cx="4609202" cy="3589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Niveau 1 	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05E570CF-BE35-4FBD-A768-EC9A51196CA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989718" y="1677401"/>
            <a:ext cx="4106282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1C03D4DD-78FD-48D8-9E68-59BAB742801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406439" y="1677401"/>
            <a:ext cx="720000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NN.</a:t>
            </a:r>
          </a:p>
          <a:p>
            <a:pPr lvl="1"/>
            <a:r>
              <a:rPr lang="fr-FR" dirty="0"/>
              <a:t>NN.N.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1E5942C-0901-45F3-A2C7-C838B7E5F0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439" y="1318409"/>
            <a:ext cx="4609202" cy="3589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Niveau 1 	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164A1AD2-86EA-4B0C-A85A-5FB42FBB625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909359" y="1677401"/>
            <a:ext cx="4106282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A67A4ED-721A-4EEA-B68F-1097C9FEC6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9" y="328715"/>
            <a:ext cx="11133451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98997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295" y="3091959"/>
            <a:ext cx="9000000" cy="10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sur 1 ligne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5" y="925602"/>
            <a:ext cx="9000000" cy="2160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ctr">
              <a:buNone/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DE VOTRE INTERCALAIRE sur 1 ligne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8792C-E8CF-4050-97EE-7F2284261F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1268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8792C-E8CF-4050-97EE-7F2284261F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9FF778A6-BE81-49B1-945A-4D3AB05071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49" y="684224"/>
            <a:ext cx="5505451" cy="5558810"/>
          </a:xfrm>
          <a:prstGeom prst="rect">
            <a:avLst/>
          </a:prstGeo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57536" y="3573568"/>
            <a:ext cx="5148000" cy="10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sur 1 ligne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57536" y="1407211"/>
            <a:ext cx="5148000" cy="2160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DE VOTRE INTERCALAIRE sur 1 ligne </a:t>
            </a:r>
          </a:p>
        </p:txBody>
      </p:sp>
    </p:spTree>
    <p:extLst>
      <p:ext uri="{BB962C8B-B14F-4D97-AF65-F5344CB8AC3E}">
        <p14:creationId xmlns:p14="http://schemas.microsoft.com/office/powerpoint/2010/main" val="30879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76" y="1314192"/>
            <a:ext cx="10116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189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6189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79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7A0304-304B-414A-92B9-7C95493EC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0100" y="184150"/>
            <a:ext cx="2101850" cy="10858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801548-A826-400B-AD49-A5F97D2B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65" y="2686050"/>
            <a:ext cx="11160000" cy="1259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Titre de votre présentation sur 1 ou 2 lignes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93AD7C-97BF-4AD5-AF14-F1FF013FF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286500"/>
            <a:ext cx="2197100" cy="4445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9609AC-E6DC-4451-84F3-2BE0ECE65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06982" y="6406195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1444C8D2-839F-4604-9FD2-F4EC22FE581D}" type="datetimeFigureOut">
              <a:rPr lang="fr-FR" smtClean="0"/>
              <a:pPr/>
              <a:t>21/10/2024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4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5" r:id="rId3"/>
    <p:sldLayoutId id="2147483666" r:id="rId4"/>
    <p:sldLayoutId id="2147483689" r:id="rId5"/>
  </p:sldLayoutIdLst>
  <p:hf hdr="0"/>
  <p:txStyles>
    <p:titleStyle>
      <a:lvl1pPr marL="0" algn="l" defTabSz="457200" rtl="0" eaLnBrk="1" latinLnBrk="0" hangingPunct="1">
        <a:lnSpc>
          <a:spcPct val="100000"/>
        </a:lnSpc>
        <a:spcBef>
          <a:spcPct val="0"/>
        </a:spcBef>
        <a:buNone/>
        <a:defRPr lang="fr-FR" sz="3200" b="1" i="0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2FF655-262F-4005-A58B-5CE59DB4E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52" y="6353504"/>
            <a:ext cx="1797269" cy="384678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2D7F0C-DD1B-403C-9F5B-A4ECCCE89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1814" y="6268370"/>
            <a:ext cx="1147731" cy="55494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C1A864-E987-4E30-8842-4B77CEE9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876" y="1234440"/>
            <a:ext cx="10115574" cy="453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48A995-E3BE-423A-AAB7-F6ECE5B82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6667" y="6383843"/>
            <a:ext cx="538667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fr-FR" sz="1200" smtClean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60F8B3E9-1460-41D1-8179-A8A7B0850240}" type="slidenum">
              <a:rPr smtClean="0"/>
              <a:pPr defTabSz="457200"/>
              <a:t>‹N°›</a:t>
            </a:fld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3634D-2F80-45DB-8232-5E60E27FE0D8}"/>
              </a:ext>
            </a:extLst>
          </p:cNvPr>
          <p:cNvSpPr/>
          <p:nvPr userDrawn="1"/>
        </p:nvSpPr>
        <p:spPr>
          <a:xfrm>
            <a:off x="590550" y="6243034"/>
            <a:ext cx="11012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77C8A0CA-B988-4701-8598-BF0C1C8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76" y="451743"/>
            <a:ext cx="10115574" cy="3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 sur 1 ligne</a:t>
            </a:r>
          </a:p>
        </p:txBody>
      </p:sp>
    </p:spTree>
    <p:extLst>
      <p:ext uri="{BB962C8B-B14F-4D97-AF65-F5344CB8AC3E}">
        <p14:creationId xmlns:p14="http://schemas.microsoft.com/office/powerpoint/2010/main" val="286965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8" r:id="rId2"/>
    <p:sldLayoutId id="2147483678" r:id="rId3"/>
    <p:sldLayoutId id="2147483685" r:id="rId4"/>
    <p:sldLayoutId id="2147483686" r:id="rId5"/>
    <p:sldLayoutId id="2147483677" r:id="rId6"/>
    <p:sldLayoutId id="2147483687" r:id="rId7"/>
    <p:sldLayoutId id="2147483669" r:id="rId8"/>
    <p:sldLayoutId id="2147483675" r:id="rId9"/>
    <p:sldLayoutId id="2147483673" r:id="rId10"/>
    <p:sldLayoutId id="2147483688" r:id="rId11"/>
    <p:sldLayoutId id="2147483679" r:id="rId12"/>
    <p:sldLayoutId id="2147483680" r:id="rId13"/>
    <p:sldLayoutId id="2147483690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buClr>
          <a:schemeClr val="accent2"/>
        </a:buClr>
        <a:buFont typeface="Century Gothic" panose="020B0502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457200" rtl="0" eaLnBrk="1" latinLnBrk="0" hangingPunct="1">
        <a:spcBef>
          <a:spcPts val="400"/>
        </a:spcBef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457200" rtl="0" eaLnBrk="1" latinLnBrk="0" hangingPunct="1">
        <a:spcBef>
          <a:spcPts val="400"/>
        </a:spcBef>
        <a:buFontTx/>
        <a:buBlip>
          <a:blip r:embed="rId18"/>
        </a:buBlip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95288" indent="-179388" algn="l" defTabSz="457200" rtl="0" eaLnBrk="1" latinLnBrk="0" hangingPunct="1">
        <a:spcBef>
          <a:spcPts val="400"/>
        </a:spcBef>
        <a:buClr>
          <a:schemeClr val="tx1"/>
        </a:buClr>
        <a:buFont typeface="Century Gothic" panose="020B0502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9501"/>
            <a:fld id="{F8282987-17BC-4604-8E43-A752DBBC54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21/10/2024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950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9501"/>
            <a:fld id="{0B4A228D-5D3D-4384-ABE6-710B0405EC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950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26.jpg"/><Relationship Id="rId4" Type="http://schemas.openxmlformats.org/officeDocument/2006/relationships/image" Target="../media/image14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7.jp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9.png"/><Relationship Id="rId3" Type="http://schemas.openxmlformats.org/officeDocument/2006/relationships/hyperlink" Target="https://twitter.com/expertisefrance" TargetMode="External"/><Relationship Id="rId7" Type="http://schemas.openxmlformats.org/officeDocument/2006/relationships/hyperlink" Target="https://www.linkedin.com/company/expertise-france" TargetMode="External"/><Relationship Id="rId12" Type="http://schemas.openxmlformats.org/officeDocument/2006/relationships/image" Target="../media/image43.png"/><Relationship Id="rId2" Type="http://schemas.openxmlformats.org/officeDocument/2006/relationships/hyperlink" Target="http://www.expertisefrance.fr/en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11" Type="http://schemas.openxmlformats.org/officeDocument/2006/relationships/hyperlink" Target="https://www.youtube.com/channel/UCAEVKdQe2eWoqdm7qQvAPAg" TargetMode="External"/><Relationship Id="rId5" Type="http://schemas.openxmlformats.org/officeDocument/2006/relationships/hyperlink" Target="https://www.facebook.com/expertisefrance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hyperlink" Target="https://www.flickr.com/people/141545575@N08/" TargetMode="External"/><Relationship Id="rId1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b="7320"/>
          <a:stretch/>
        </p:blipFill>
        <p:spPr>
          <a:xfrm>
            <a:off x="6056" y="1463038"/>
            <a:ext cx="12189981" cy="4804538"/>
          </a:xfr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31C96A5-68EC-44FF-BB7A-730E820048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47" y="1466975"/>
            <a:ext cx="12191998" cy="4800601"/>
          </a:xfr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C4E806-16CF-47F9-A289-9CCA71DB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0" y="1166100"/>
            <a:ext cx="11565022" cy="1224000"/>
          </a:xfrm>
        </p:spPr>
        <p:txBody>
          <a:bodyPr>
            <a:noAutofit/>
          </a:bodyPr>
          <a:lstStyle/>
          <a:p>
            <a:r>
              <a:rPr lang="uk-UA" dirty="0"/>
              <a:t>Експертиз Франс в </a:t>
            </a:r>
            <a:r>
              <a:rPr lang="uk-UA" dirty="0" err="1"/>
              <a:t>україні</a:t>
            </a:r>
            <a:endParaRPr lang="fr-FR" dirty="0"/>
          </a:p>
        </p:txBody>
      </p: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88C85012-1077-43F9-BE05-A9BDBE455B90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206982" y="6406195"/>
            <a:ext cx="2520000" cy="252000"/>
          </a:xfrm>
        </p:spPr>
        <p:txBody>
          <a:bodyPr/>
          <a:lstStyle/>
          <a:p>
            <a:r>
              <a:rPr lang="fr-FR" dirty="0"/>
              <a:t>22/10/2024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952" y="2291038"/>
            <a:ext cx="11160000" cy="792000"/>
          </a:xfrm>
        </p:spPr>
        <p:txBody>
          <a:bodyPr/>
          <a:lstStyle/>
          <a:p>
            <a:r>
              <a:rPr lang="uk-UA" dirty="0"/>
              <a:t>Жовтень</a:t>
            </a:r>
            <a:r>
              <a:rPr lang="en-GB" dirty="0"/>
              <a:t> 2024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28" y="221138"/>
            <a:ext cx="184724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10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b="176"/>
          <a:stretch/>
        </p:blipFill>
        <p:spPr>
          <a:xfrm>
            <a:off x="5095006" y="1904463"/>
            <a:ext cx="652412" cy="465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-1" b="1752"/>
          <a:stretch/>
        </p:blipFill>
        <p:spPr>
          <a:xfrm>
            <a:off x="3990741" y="3166893"/>
            <a:ext cx="1258940" cy="661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3499" r="15534" b="28644"/>
          <a:stretch/>
        </p:blipFill>
        <p:spPr>
          <a:xfrm>
            <a:off x="5760197" y="3135336"/>
            <a:ext cx="942537" cy="6055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7" y="1972705"/>
            <a:ext cx="3273439" cy="21822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13" y="1967636"/>
            <a:ext cx="3281872" cy="21871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58887" y="1904463"/>
            <a:ext cx="43402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defRPr/>
            </a:pPr>
            <a:r>
              <a:rPr lang="uk-UA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Децентралізація</a:t>
            </a:r>
          </a:p>
          <a:p>
            <a:pPr algn="just">
              <a:buClr>
                <a:srgbClr val="002060"/>
              </a:buClr>
              <a:defRPr/>
            </a:pPr>
            <a:r>
              <a:rPr lang="uk-UA" sz="16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Національний рівень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uk-UA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Фаза</a:t>
            </a:r>
            <a:r>
              <a:rPr lang="en-GB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lang="en-GB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Дослідження моделі територіального управління Франції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uk-UA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Фаза</a:t>
            </a:r>
            <a:r>
              <a:rPr lang="en-GB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</a:t>
            </a:r>
            <a:r>
              <a:rPr lang="en-GB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uk-UA" sz="11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Починаючи з 2025 року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Юридичні та політичні консультації з питань реформи децентралізації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03924" y="1440129"/>
            <a:ext cx="9273028" cy="4120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МАСШТАБ </a:t>
            </a:r>
            <a:r>
              <a:rPr lang="uk-UA" sz="2000" dirty="0" err="1"/>
              <a:t>ПРОєКТУ</a:t>
            </a:r>
            <a:endParaRPr lang="en-GB" sz="1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57" y="3951731"/>
            <a:ext cx="3276979" cy="218757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6" y="3946976"/>
            <a:ext cx="3029885" cy="219190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90136" y="4399540"/>
            <a:ext cx="44059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defRPr/>
            </a:pPr>
            <a:r>
              <a:rPr lang="uk-UA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Відновлення</a:t>
            </a:r>
          </a:p>
          <a:p>
            <a:pPr algn="just">
              <a:buClr>
                <a:srgbClr val="002060"/>
              </a:buClr>
              <a:defRPr/>
            </a:pPr>
            <a:r>
              <a:rPr lang="uk-UA" sz="1600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Регіональний та місцевий рівні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002060"/>
              </a:buClr>
              <a:buFontTx/>
              <a:buChar char="-"/>
              <a:defRPr/>
            </a:pPr>
            <a:r>
              <a:rPr lang="uk-UA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Фаза</a:t>
            </a:r>
            <a:r>
              <a:rPr lang="en-US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lang="en-US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uk-UA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громад у Чернігівській області</a:t>
            </a:r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002060"/>
              </a:buClr>
              <a:buFontTx/>
              <a:buChar char="-"/>
              <a:defRPr/>
            </a:pPr>
            <a:r>
              <a:rPr lang="uk-UA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Фаза</a:t>
            </a:r>
            <a:r>
              <a:rPr lang="en-US" sz="1400" b="1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</a:t>
            </a:r>
            <a:r>
              <a:rPr lang="en-US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uk-UA" sz="1100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Починаючи з 2025 року</a:t>
            </a:r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400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dirty="0">
                <a:solidFill>
                  <a:schemeClr val="accent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громад у 4 областях України</a:t>
            </a:r>
            <a:endParaRPr lang="en-US" sz="1600" dirty="0">
              <a:solidFill>
                <a:schemeClr val="accent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90137" y="4290808"/>
            <a:ext cx="4702120" cy="0"/>
          </a:xfrm>
          <a:prstGeom prst="line">
            <a:avLst/>
          </a:prstGeom>
          <a:ln>
            <a:solidFill>
              <a:srgbClr val="EFC9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143985" y="3819388"/>
            <a:ext cx="4455136" cy="2817"/>
          </a:xfrm>
          <a:prstGeom prst="line">
            <a:avLst/>
          </a:prstGeom>
          <a:ln>
            <a:solidFill>
              <a:srgbClr val="EFC9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11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3499" r="15534" b="28644"/>
          <a:stretch/>
        </p:blipFill>
        <p:spPr>
          <a:xfrm>
            <a:off x="2677826" y="3283232"/>
            <a:ext cx="942537" cy="6055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46" y="2473646"/>
            <a:ext cx="1681056" cy="16810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31677" y="4154702"/>
            <a:ext cx="213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/>
              <a:t>Навчальний проект </a:t>
            </a:r>
            <a:r>
              <a:rPr lang="uk-UA" sz="1200" dirty="0">
                <a:solidFill>
                  <a:srgbClr val="000000"/>
                </a:solidFill>
              </a:rPr>
              <a:t>для державних службовців у Київській та Чернігівській областях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531677" y="4966745"/>
            <a:ext cx="21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/>
              <a:t>Мета:</a:t>
            </a:r>
          </a:p>
          <a:p>
            <a:r>
              <a:rPr lang="uk-UA" sz="1200" dirty="0">
                <a:solidFill>
                  <a:srgbClr val="000000"/>
                </a:solidFill>
              </a:rPr>
              <a:t>Управляти європейськими </a:t>
            </a:r>
            <a:r>
              <a:rPr lang="uk-UA" sz="1200" dirty="0" err="1">
                <a:solidFill>
                  <a:srgbClr val="000000"/>
                </a:solidFill>
              </a:rPr>
              <a:t>проєктами</a:t>
            </a:r>
            <a:r>
              <a:rPr lang="uk-UA" sz="1200" dirty="0">
                <a:solidFill>
                  <a:srgbClr val="000000"/>
                </a:solidFill>
              </a:rPr>
              <a:t> та коштами з метою відбудови та інтеграції України до ЄС.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60127" y="4089071"/>
            <a:ext cx="2238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FICOL (AFD) - </a:t>
            </a:r>
            <a:r>
              <a:rPr lang="uk-UA" sz="1400" b="1" dirty="0"/>
              <a:t>Фінансування зовнішньої діяльності французьких місцевих органів влади</a:t>
            </a:r>
            <a:endParaRPr lang="fr-FR" sz="1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95" y="2568157"/>
            <a:ext cx="1430149" cy="14301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59" y="2186334"/>
            <a:ext cx="2172740" cy="1112369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703924" y="1440129"/>
            <a:ext cx="10590048" cy="4120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Сприяння партнерству між французькими та українськими ОМС</a:t>
            </a:r>
            <a:endParaRPr lang="fr-FR" sz="2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97" y="3444335"/>
            <a:ext cx="1701896" cy="525276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endCxn id="3" idx="1"/>
          </p:cNvCxnSpPr>
          <p:nvPr/>
        </p:nvCxnSpPr>
        <p:spPr>
          <a:xfrm flipV="1">
            <a:off x="3058413" y="3314174"/>
            <a:ext cx="5737033" cy="23988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96;g5fda3d8bd1_0_33"/>
          <p:cNvCxnSpPr/>
          <p:nvPr/>
        </p:nvCxnSpPr>
        <p:spPr>
          <a:xfrm flipV="1">
            <a:off x="4870148" y="2824800"/>
            <a:ext cx="4355" cy="655199"/>
          </a:xfrm>
          <a:prstGeom prst="straightConnector1">
            <a:avLst/>
          </a:prstGeom>
          <a:noFill/>
          <a:ln w="38100" cap="flat" cmpd="sng">
            <a:solidFill>
              <a:srgbClr val="EFC929"/>
            </a:solidFill>
            <a:prstDash val="solid"/>
            <a:round/>
            <a:headEnd type="none" w="sm" len="sm"/>
            <a:tailEnd type="none" w="sm" len="sm"/>
          </a:ln>
          <a:effectLst>
            <a:outerShdw sx="1000" sy="1000" rotWithShape="0">
              <a:srgbClr val="000000"/>
            </a:outerShdw>
          </a:effectLst>
        </p:spPr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05FD64A-E55A-4B14-9505-117DF9ECFD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26667" y="6370638"/>
            <a:ext cx="538667" cy="324000"/>
          </a:xfrm>
        </p:spPr>
        <p:txBody>
          <a:bodyPr/>
          <a:lstStyle/>
          <a:p>
            <a:pPr lvl="0"/>
            <a:fld id="{60F8B3E9-1460-41D1-8179-A8A7B0850240}" type="slidenum">
              <a:rPr lang="fr-FR" noProof="0" smtClean="0"/>
              <a:pPr lvl="0"/>
              <a:t>12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19" y="6250069"/>
            <a:ext cx="1188407" cy="6079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77699" y="2690734"/>
            <a:ext cx="105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285FDB"/>
                </a:solidFill>
              </a:rPr>
              <a:t>03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54609" y="3489217"/>
            <a:ext cx="415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85FDB"/>
                </a:solidFill>
              </a:rPr>
              <a:t>Активності</a:t>
            </a:r>
            <a:endParaRPr lang="en-GB" sz="2400" b="1" dirty="0">
              <a:solidFill>
                <a:srgbClr val="285FDB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29" y="2665827"/>
            <a:ext cx="3072288" cy="9482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5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13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40" name="Sous-titre 2"/>
          <p:cNvSpPr txBox="1">
            <a:spLocks/>
          </p:cNvSpPr>
          <p:nvPr/>
        </p:nvSpPr>
        <p:spPr>
          <a:xfrm>
            <a:off x="5939462" y="2380179"/>
            <a:ext cx="5550173" cy="368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3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Навчальний візит на тему моделі територіального врядування та міжрегіонального співробітництва у Франції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Візит української делегації (представники Верховної Ради України, Міністерства відновлення, члени Конгресу місцевих та регіональних влад тощо)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Зустрічі з центральними адміністраціями, Національною асамблеєю, Сенатом,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uk-UA" sz="2000" dirty="0" err="1">
                <a:solidFill>
                  <a:prstClr val="black"/>
                </a:solidFill>
                <a:latin typeface="Calibri" panose="020F0502020204030204"/>
              </a:rPr>
              <a:t>соціацією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 мерів Франції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префектурою та регіональною радою О-де-Франс, містом Лілль, офісом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Interreg Europe.</a:t>
            </a: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8" y="2380179"/>
            <a:ext cx="5101249" cy="34800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647030" y="1329121"/>
            <a:ext cx="10785711" cy="73701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1 – </a:t>
            </a:r>
            <a:r>
              <a:rPr lang="uk-UA" b="0" dirty="0"/>
              <a:t>Підтримка реформи децентралізації та підготовка стратегічної документації на місцевому рівні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3092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14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329121"/>
            <a:ext cx="10785711" cy="73701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1 </a:t>
            </a:r>
            <a:r>
              <a:rPr lang="uk-UA" b="0" dirty="0"/>
              <a:t>– Підтримка реформи децентралізації та підготовка стратегічної документації на місцевому рівні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5826667" y="2193921"/>
            <a:ext cx="5662968" cy="406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1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Комплексні програми відновлення Чернігівської області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6 експертів, які наразі залучені до розробки Комплексних програм відновлення </a:t>
            </a: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Військової адміністрації Чернігівської області (ОВА)</a:t>
            </a:r>
          </a:p>
          <a:p>
            <a:pPr lvl="0" algn="l"/>
            <a:endParaRPr lang="en-US" sz="20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2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Стратегічна документація громад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Комплексні програми відновлення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Стратегії розвитку та план дій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Плани відбудови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8" y="2194487"/>
            <a:ext cx="5099977" cy="29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15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589964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2 </a:t>
            </a:r>
            <a:r>
              <a:rPr lang="uk-UA" b="0" dirty="0"/>
              <a:t>– ПРОГРАМА РОЗВИТКУ ПОТЕНЦІАЛУ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6241774" y="2291695"/>
            <a:ext cx="5346488" cy="3778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2.1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Місцевий план сталої мобільності</a:t>
            </a:r>
          </a:p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2.2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Місцевий план управління відходами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План </a:t>
            </a:r>
            <a:r>
              <a:rPr lang="uk-UA" sz="2000" b="1" dirty="0" err="1">
                <a:solidFill>
                  <a:prstClr val="black"/>
                </a:solidFill>
                <a:latin typeface="Calibri" panose="020F0502020204030204"/>
              </a:rPr>
              <a:t>проєкту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, розробка сценаріїв, заходів та рекомендацій.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Програма розбудови потенціалу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для зацікавлених сторін, пов'язана з питаннями</a:t>
            </a: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 мобільності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та</a:t>
            </a: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 управління відходами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Реалізація заходів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та рекомендацій через спеціальний фонд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RELEVE (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фінансування світлового обладнання, розвиток потенціалу та заходи з підвищення обізнаності).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Задіяна французька інжинірингова компанія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291695"/>
            <a:ext cx="5462222" cy="36455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16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589964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2 </a:t>
            </a:r>
            <a:r>
              <a:rPr lang="uk-UA" b="0" dirty="0"/>
              <a:t>– ПРОГРАМА РОЗВИТКУ ПОТЕНЦІАЛУ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6241774" y="2380179"/>
            <a:ext cx="5247861" cy="3689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Діяльність 2.3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Підтримка аграрного сектору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  <a:latin typeface="Calibri" panose="020F0502020204030204"/>
              </a:rPr>
              <a:t>Відновлення та економічний розвиток аграрного сектору та сільських громад </a:t>
            </a:r>
            <a:r>
              <a:rPr lang="uk-UA" sz="2000" dirty="0">
                <a:solidFill>
                  <a:srgbClr val="000000"/>
                </a:solidFill>
                <a:latin typeface="Calibri" panose="020F0502020204030204"/>
              </a:rPr>
              <a:t>через краще керовані, більш продуктивні та прибуткові </a:t>
            </a:r>
            <a:r>
              <a:rPr lang="uk-UA" sz="2000" dirty="0" err="1">
                <a:solidFill>
                  <a:srgbClr val="000000"/>
                </a:solidFill>
                <a:latin typeface="Calibri" panose="020F0502020204030204"/>
              </a:rPr>
              <a:t>агро</a:t>
            </a:r>
            <a:r>
              <a:rPr lang="uk-UA" sz="2000" dirty="0">
                <a:solidFill>
                  <a:srgbClr val="000000"/>
                </a:solidFill>
                <a:latin typeface="Calibri" panose="020F0502020204030204"/>
              </a:rPr>
              <a:t>-МСП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  <a:latin typeface="Calibri" panose="020F0502020204030204"/>
              </a:rPr>
              <a:t>Підвищення стійкості та життєздатності </a:t>
            </a:r>
            <a:r>
              <a:rPr lang="uk-UA" sz="2000" b="1" dirty="0" err="1">
                <a:solidFill>
                  <a:srgbClr val="000000"/>
                </a:solidFill>
                <a:latin typeface="Calibri" panose="020F0502020204030204"/>
              </a:rPr>
              <a:t>агромалого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/>
              </a:rPr>
              <a:t> та середнього бізнесу </a:t>
            </a:r>
            <a:r>
              <a:rPr lang="uk-UA" sz="2000" dirty="0">
                <a:solidFill>
                  <a:srgbClr val="000000"/>
                </a:solidFill>
                <a:latin typeface="Calibri" panose="020F0502020204030204"/>
              </a:rPr>
              <a:t>за допомогою інноваційного підходу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Carbon Farming</a:t>
            </a:r>
            <a:endParaRPr lang="uk-UA" sz="2000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Загальнонаціональне </a:t>
            </a:r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техніко-економічне обґрунтування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, огляд зарубіжних/внутрішніх практик, заходи з підвищення обізнаності та розбудови потенціалу (конференції, практики тестування).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7" y="2322859"/>
            <a:ext cx="5564863" cy="35240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5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17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589964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2 </a:t>
            </a:r>
            <a:r>
              <a:rPr lang="uk-UA" b="0" dirty="0"/>
              <a:t>– ПРОГРАМА РОЗВИТКУ ПОТЕНЦІАЛУ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6241774" y="2380179"/>
            <a:ext cx="5247861" cy="368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Діяльність 2.4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Збереження архітектурної спадщини (традиційні дерев'яні будинки) та розвиток туризму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Програма розбудови потенціалу з питань архітектурної та технічної експертизи, картографування будівель тощо.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Навчання здійснюється на тему розвитку туристичної та економічної діяльності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Фінансування пілотних проектів з реновації традиційних дерев'яних будинків, які постраждали від воєнних дій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6" y="2275905"/>
            <a:ext cx="5630261" cy="37778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18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589964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2 </a:t>
            </a:r>
            <a:r>
              <a:rPr lang="uk-UA" b="0" dirty="0"/>
              <a:t>– ПРОГРАМА РОЗВИТКУ ПОТЕНЦІАЛУ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6013938" y="2380179"/>
            <a:ext cx="5539154" cy="3689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2.5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Посилення спроможності громад управляти </a:t>
            </a:r>
            <a:r>
              <a:rPr lang="uk-UA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проєктами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відбудови за допомогою екосистеми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DREAM</a:t>
            </a:r>
            <a:endParaRPr lang="uk-UA" sz="20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Оснащення персоналу громад необхідними компетенціями, ресурсами та підтримкою через екосистему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DREAM</a:t>
            </a:r>
            <a:endParaRPr lang="uk-U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Надання громадам можливості успішно реалізовувати свої ініціативи та 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розробляти </a:t>
            </a:r>
            <a:r>
              <a:rPr lang="uk-UA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проєкти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які залучають фінансування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 підтриманих громад на Чернігівщині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 місяців навчальної програми, 1 фінальний конкурсний захід у березні 2025 року</a:t>
            </a:r>
            <a:endParaRPr lang="en-GB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5" y="2275905"/>
            <a:ext cx="5235114" cy="36627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19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589964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2 </a:t>
            </a:r>
            <a:r>
              <a:rPr lang="uk-UA" b="0" dirty="0"/>
              <a:t>– ПРОГРАМА РОЗВИТКУ ПОТЕНЦІАЛУ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6365334" y="2296916"/>
            <a:ext cx="5338986" cy="368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2.6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Підтримка інноваційної екосистеми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Підтримка розвитку Центру інновацій та стартапів «Перемога» у Чернігівській області (дослідження розвитку завершено навесні 2024 року)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Центр має амбіції відігравати провідну роль перед громадами області для розвитку інновацій та стартапів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Відновлювальні роботи завершено після пошкоджень, завданих російськими ракетними ударами 17.04.24 по Чернігову (район Політехнічного університету).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8" y="2322866"/>
            <a:ext cx="5631332" cy="31630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96;g5fda3d8bd1_0_33"/>
          <p:cNvCxnSpPr/>
          <p:nvPr/>
        </p:nvCxnSpPr>
        <p:spPr>
          <a:xfrm flipV="1">
            <a:off x="4870148" y="2824800"/>
            <a:ext cx="4355" cy="655199"/>
          </a:xfrm>
          <a:prstGeom prst="straightConnector1">
            <a:avLst/>
          </a:prstGeom>
          <a:noFill/>
          <a:ln w="38100" cap="flat" cmpd="sng">
            <a:solidFill>
              <a:srgbClr val="EFC929"/>
            </a:solidFill>
            <a:prstDash val="solid"/>
            <a:round/>
            <a:headEnd type="none" w="sm" len="sm"/>
            <a:tailEnd type="none" w="sm" len="sm"/>
          </a:ln>
          <a:effectLst>
            <a:outerShdw sx="1000" sy="1000" rotWithShape="0">
              <a:srgbClr val="000000"/>
            </a:outerShdw>
          </a:effectLst>
        </p:spPr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05FD64A-E55A-4B14-9505-117DF9ECFD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26667" y="6370638"/>
            <a:ext cx="538667" cy="324000"/>
          </a:xfrm>
        </p:spPr>
        <p:txBody>
          <a:bodyPr/>
          <a:lstStyle/>
          <a:p>
            <a:pPr lvl="0"/>
            <a:fld id="{60F8B3E9-1460-41D1-8179-A8A7B0850240}" type="slidenum">
              <a:rPr lang="fr-FR" noProof="0" smtClean="0"/>
              <a:pPr lvl="0"/>
              <a:t>2</a:t>
            </a:fld>
            <a:endParaRPr lang="fr-FR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19" y="6250069"/>
            <a:ext cx="1188407" cy="6079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77699" y="2690734"/>
            <a:ext cx="105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285FDB"/>
                </a:solidFill>
              </a:rPr>
              <a:t>01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10589" y="2613790"/>
            <a:ext cx="3487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85FDB"/>
                </a:solidFill>
              </a:rPr>
              <a:t>Експертиз Франс в Україні</a:t>
            </a:r>
            <a:endParaRPr lang="fr-FR" sz="3200" b="1" dirty="0">
              <a:solidFill>
                <a:srgbClr val="285FDB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5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20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40" name="Sous-titre 2"/>
          <p:cNvSpPr txBox="1">
            <a:spLocks/>
          </p:cNvSpPr>
          <p:nvPr/>
        </p:nvSpPr>
        <p:spPr>
          <a:xfrm>
            <a:off x="6559062" y="2380179"/>
            <a:ext cx="4930573" cy="3689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Активність 3.1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Підтримка </a:t>
            </a:r>
            <a:r>
              <a:rPr lang="uk-UA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партнерств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між українськими та французькими муніципалітетами</a:t>
            </a:r>
          </a:p>
          <a:p>
            <a:pPr lvl="0" algn="l"/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Зміцнення існуючих / Встановлення нових партнерських відносин між французькими та українськими муніципалітетами та регіонами</a:t>
            </a:r>
          </a:p>
          <a:p>
            <a:pPr lvl="0" algn="l"/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«Єдине вікно» Експертиз Франс як координаційний центр в Україні для французьких колег, які прагнуть розвивати децентралізовану співпрацю</a:t>
            </a:r>
          </a:p>
          <a:p>
            <a:pPr lvl="0" algn="l"/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Фонд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FICOL (AFD)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оголошує про прийом заявок на підтримку двох/багатосторонніх </a:t>
            </a:r>
            <a:r>
              <a:rPr lang="uk-UA" sz="2000" dirty="0" err="1">
                <a:solidFill>
                  <a:prstClr val="black"/>
                </a:solidFill>
                <a:latin typeface="Calibri" panose="020F0502020204030204"/>
              </a:rPr>
              <a:t>проєктів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 співробітництва</a:t>
            </a:r>
          </a:p>
          <a:p>
            <a:pPr lvl="0" algn="l"/>
            <a:r>
              <a:rPr lang="uk-UA" sz="2000" dirty="0" err="1">
                <a:solidFill>
                  <a:prstClr val="black"/>
                </a:solidFill>
                <a:latin typeface="Calibri" panose="020F0502020204030204"/>
              </a:rPr>
              <a:t>Інфо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-сесії та заходи, програми та платформи обміну (стажування,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peer-to-peer), </a:t>
            </a: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навчальні/стартові візити тощо.</a:t>
            </a:r>
            <a:endParaRPr lang="en-US" sz="20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8" y="2380331"/>
            <a:ext cx="5754336" cy="321852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647030" y="1366147"/>
            <a:ext cx="10785711" cy="5981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3 </a:t>
            </a:r>
            <a:r>
              <a:rPr lang="uk-UA" b="0" dirty="0"/>
              <a:t>– ЗМІЦНЕННЯ ПАРТНЕРСЬКИХ ВІДНОСИН / ПІДТРИМКА ПОТРЕБ ГРОМАД У ЗАКУПІВЛЯХ</a:t>
            </a:r>
            <a:endParaRPr lang="en-GB" b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21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647030" y="1366147"/>
            <a:ext cx="10785711" cy="29731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Компонент 3 </a:t>
            </a:r>
            <a:r>
              <a:rPr lang="uk-UA" b="0" dirty="0"/>
              <a:t>– ЗМІЦНЕННЯ ПАРТНЕРСЬКИХ ВІДНОСИН / ПІДТРИМКА ПОТРЕБ ГРОМАД У ЗАКУПІВЛЯХ</a:t>
            </a:r>
            <a:endParaRPr lang="en-GB" b="0" dirty="0"/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5591908" y="2380179"/>
            <a:ext cx="5897727" cy="368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Вправа 3.2 </a:t>
            </a:r>
            <a:r>
              <a:rPr lang="uk-UA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– Закупівля обладнання та матеріалів, ремонтні роботи.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Підтримка покриття першочергових потреб громад завдяки Спеціальному фонду проекту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Calibri" panose="020F0502020204030204"/>
              </a:rPr>
              <a:t>Відновлювальні роботи на 3 партнерських установах, пошкоджених після російських ракетних ударів по Чернігову 17.04.24. Відновлено установи: Чернігівський політехнічний університет, Центр інновацій та стартапів та Інститут мікробіології у вересні 2024 року.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90138" y="1997797"/>
            <a:ext cx="10899497" cy="11018"/>
          </a:xfrm>
          <a:prstGeom prst="line">
            <a:avLst/>
          </a:prstGeom>
          <a:noFill/>
          <a:ln w="28575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8" y="2224828"/>
            <a:ext cx="4698693" cy="3943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163146" y="3670772"/>
            <a:ext cx="58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9501"/>
            <a:r>
              <a:rPr lang="fr-FR" sz="2400" dirty="0">
                <a:solidFill>
                  <a:srgbClr val="263375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Know-how in </a:t>
            </a:r>
            <a:r>
              <a:rPr lang="fr-FR" sz="2400" dirty="0" err="1">
                <a:solidFill>
                  <a:srgbClr val="263375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common</a:t>
            </a:r>
            <a:endParaRPr lang="fr-FR" sz="2400" dirty="0">
              <a:solidFill>
                <a:srgbClr val="263375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5520" y="4132437"/>
            <a:ext cx="414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9501"/>
            <a:r>
              <a:rPr lang="fr-FR" sz="1600" dirty="0">
                <a:solidFill>
                  <a:srgbClr val="0E40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www.expertisefrance.fr</a:t>
            </a:r>
            <a:r>
              <a:rPr lang="fr-FR" sz="1600" dirty="0">
                <a:solidFill>
                  <a:srgbClr val="0E40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3" name="Imag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5476143"/>
            <a:ext cx="621022" cy="621022"/>
          </a:xfrm>
          <a:prstGeom prst="rect">
            <a:avLst/>
          </a:prstGeom>
        </p:spPr>
      </p:pic>
      <p:pic>
        <p:nvPicPr>
          <p:cNvPr id="14" name="Image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0" y="5521093"/>
            <a:ext cx="576072" cy="576072"/>
          </a:xfrm>
          <a:prstGeom prst="rect">
            <a:avLst/>
          </a:prstGeom>
        </p:spPr>
      </p:pic>
      <p:pic>
        <p:nvPicPr>
          <p:cNvPr id="15" name="Image 1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83" y="5492777"/>
            <a:ext cx="543987" cy="543987"/>
          </a:xfrm>
          <a:prstGeom prst="rect">
            <a:avLst/>
          </a:prstGeom>
        </p:spPr>
      </p:pic>
      <p:pic>
        <p:nvPicPr>
          <p:cNvPr id="16" name="Image 15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72" y="5473053"/>
            <a:ext cx="704088" cy="704088"/>
          </a:xfrm>
          <a:prstGeom prst="rect">
            <a:avLst/>
          </a:prstGeom>
        </p:spPr>
      </p:pic>
      <p:pic>
        <p:nvPicPr>
          <p:cNvPr id="17" name="Image 16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93" y="5446391"/>
            <a:ext cx="721996" cy="7219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50" y="1745597"/>
            <a:ext cx="3369041" cy="17248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25" y="1811623"/>
            <a:ext cx="1592781" cy="15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3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24934" y="4126481"/>
            <a:ext cx="2160000" cy="2160000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337" tIns="746337" rIns="746338" bIns="74633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6" name="Freeform 5"/>
          <p:cNvSpPr/>
          <p:nvPr/>
        </p:nvSpPr>
        <p:spPr>
          <a:xfrm>
            <a:off x="5577002" y="3583497"/>
            <a:ext cx="2160000" cy="2160000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337" tIns="746337" rIns="746338" bIns="74633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7" name="Freeform 6"/>
          <p:cNvSpPr/>
          <p:nvPr/>
        </p:nvSpPr>
        <p:spPr>
          <a:xfrm>
            <a:off x="4281977" y="2514165"/>
            <a:ext cx="2160000" cy="2160000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337" tIns="746337" rIns="746338" bIns="74633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63431" y="1404050"/>
            <a:ext cx="5937746" cy="37488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МАНДАТ ГРУПИ </a:t>
            </a:r>
            <a:r>
              <a:rPr lang="fr-FR" dirty="0"/>
              <a:t>AFD </a:t>
            </a:r>
            <a:r>
              <a:rPr lang="uk-UA" dirty="0"/>
              <a:t>в </a:t>
            </a:r>
            <a:r>
              <a:rPr lang="uk-UA" dirty="0" err="1"/>
              <a:t>україні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b="176"/>
          <a:stretch/>
        </p:blipFill>
        <p:spPr>
          <a:xfrm>
            <a:off x="5033941" y="3361561"/>
            <a:ext cx="652412" cy="465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-1" b="1752"/>
          <a:stretch/>
        </p:blipFill>
        <p:spPr>
          <a:xfrm>
            <a:off x="4243107" y="4932546"/>
            <a:ext cx="1258940" cy="661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3499" r="15534" b="28644"/>
          <a:stretch/>
        </p:blipFill>
        <p:spPr>
          <a:xfrm>
            <a:off x="6237422" y="4360714"/>
            <a:ext cx="942537" cy="6055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3431" y="2301836"/>
            <a:ext cx="4205949" cy="1369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2000250">
              <a:spcBef>
                <a:spcPct val="0"/>
              </a:spcBef>
              <a:spcAft>
                <a:spcPts val="300"/>
              </a:spcAft>
              <a:buClr>
                <a:srgbClr val="39A7DF"/>
              </a:buClr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Пріоритет для </a:t>
            </a:r>
            <a:r>
              <a:rPr lang="uk-UA" sz="1400" b="1" dirty="0">
                <a:solidFill>
                  <a:srgbClr val="00B0F0"/>
                </a:solidFill>
              </a:rPr>
              <a:t>несуверенних кредитів на підтримку місцевих органів влади</a:t>
            </a:r>
            <a:endParaRPr lang="en-US" sz="1400" b="1" dirty="0">
              <a:solidFill>
                <a:srgbClr val="00B0F0"/>
              </a:solidFill>
            </a:endParaRPr>
          </a:p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Clr>
                <a:srgbClr val="39A7DF"/>
              </a:buClr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Підтримка </a:t>
            </a:r>
            <a:r>
              <a:rPr lang="uk-UA" sz="1400" b="1" dirty="0">
                <a:solidFill>
                  <a:srgbClr val="00B0F0"/>
                </a:solidFill>
              </a:rPr>
              <a:t>відновлення України та її європейської траєкторії </a:t>
            </a:r>
          </a:p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Clr>
                <a:srgbClr val="39A7DF"/>
              </a:buClr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Взаємодія зі </a:t>
            </a:r>
            <a:r>
              <a:rPr lang="uk-UA" sz="1400" b="1" dirty="0" err="1">
                <a:solidFill>
                  <a:srgbClr val="00B0F0"/>
                </a:solidFill>
              </a:rPr>
              <a:t>стейкхолдерами</a:t>
            </a:r>
            <a:r>
              <a:rPr lang="uk-UA" sz="1400" b="1" dirty="0">
                <a:solidFill>
                  <a:srgbClr val="00B0F0"/>
                </a:solidFill>
              </a:rPr>
              <a:t> громадянського суспільства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431" y="4727755"/>
            <a:ext cx="3161001" cy="15465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Підтримка приватного сектору </a:t>
            </a:r>
            <a:r>
              <a:rPr lang="uk-UA" sz="1400" dirty="0">
                <a:solidFill>
                  <a:srgbClr val="000000"/>
                </a:solidFill>
              </a:rPr>
              <a:t>у формі фінансування через борговими та акціонерними інвестиціями </a:t>
            </a:r>
          </a:p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Заохочення приватних інвестицій та фінансування </a:t>
            </a:r>
            <a:r>
              <a:rPr lang="uk-UA" sz="1400" dirty="0">
                <a:solidFill>
                  <a:srgbClr val="000000"/>
                </a:solidFill>
              </a:rPr>
              <a:t>за допомогою гарантій</a:t>
            </a:r>
          </a:p>
        </p:txBody>
      </p:sp>
      <p:sp>
        <p:nvSpPr>
          <p:cNvPr id="19" name="Rectangle 15"/>
          <p:cNvSpPr/>
          <p:nvPr/>
        </p:nvSpPr>
        <p:spPr>
          <a:xfrm>
            <a:off x="7379552" y="2787206"/>
            <a:ext cx="4249017" cy="289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2000250">
              <a:spcBef>
                <a:spcPct val="0"/>
              </a:spcBef>
              <a:spcAft>
                <a:spcPts val="300"/>
              </a:spcAft>
            </a:pPr>
            <a:r>
              <a:rPr lang="uk-UA" sz="1400" dirty="0">
                <a:solidFill>
                  <a:srgbClr val="000000"/>
                </a:solidFill>
              </a:rPr>
              <a:t>Транзитний пріоритет: підтримка 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стійкості, відбудови та європейської інтеграції</a:t>
            </a:r>
          </a:p>
          <a:p>
            <a:pPr lvl="0" defTabSz="2000250">
              <a:spcBef>
                <a:spcPct val="0"/>
              </a:spcBef>
              <a:spcAft>
                <a:spcPts val="300"/>
              </a:spcAft>
            </a:pPr>
            <a:r>
              <a:rPr lang="uk-UA" sz="1400" dirty="0">
                <a:solidFill>
                  <a:srgbClr val="000000"/>
                </a:solidFill>
              </a:rPr>
              <a:t>Присутність у 6 секторах: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Охорона </a:t>
            </a:r>
            <a:r>
              <a:rPr lang="uk-UA" sz="1400" b="1" dirty="0" err="1">
                <a:solidFill>
                  <a:schemeClr val="accent5">
                    <a:lumMod val="75000"/>
                  </a:schemeClr>
                </a:solidFill>
              </a:rPr>
              <a:t>здоровʼя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 та соціальний захист 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Правосуддя та верховенство права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Місцеве урядування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Економічне та фінансове управління 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Інновації та підтримка приватного сектора </a:t>
            </a:r>
          </a:p>
          <a:p>
            <a:pPr marL="742950" lvl="1" indent="-2857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Оборона та безпека</a:t>
            </a:r>
          </a:p>
          <a:p>
            <a:pPr lvl="0" defTabSz="2000250">
              <a:spcBef>
                <a:spcPct val="0"/>
              </a:spcBef>
              <a:spcAft>
                <a:spcPts val="300"/>
              </a:spcAft>
            </a:pPr>
            <a:r>
              <a:rPr lang="uk-UA" sz="1400" dirty="0" err="1">
                <a:solidFill>
                  <a:srgbClr val="000000"/>
                </a:solidFill>
              </a:rPr>
              <a:t>Зобовʼязання</a:t>
            </a:r>
            <a:r>
              <a:rPr lang="uk-UA" sz="1400" dirty="0">
                <a:solidFill>
                  <a:srgbClr val="000000"/>
                </a:solidFill>
              </a:rPr>
              <a:t> підтримки 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</a:rPr>
              <a:t>Чернігівської області 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85096" y="1429540"/>
            <a:ext cx="6975020" cy="396000"/>
          </a:xfrm>
        </p:spPr>
        <p:txBody>
          <a:bodyPr/>
          <a:lstStyle/>
          <a:p>
            <a:r>
              <a:rPr lang="uk-UA" dirty="0"/>
              <a:t>Підтримка відбудови та європейської інтеграції України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469" y="1374331"/>
            <a:ext cx="10116000" cy="360000"/>
          </a:xfrm>
        </p:spPr>
        <p:txBody>
          <a:bodyPr/>
          <a:lstStyle/>
          <a:p>
            <a:r>
              <a:rPr lang="uk-UA" sz="2000" dirty="0"/>
              <a:t>В </a:t>
            </a:r>
            <a:r>
              <a:rPr lang="uk-UA" sz="2000" dirty="0" err="1"/>
              <a:t>україні</a:t>
            </a:r>
            <a:r>
              <a:rPr lang="uk-UA" sz="2000" dirty="0"/>
              <a:t> з </a:t>
            </a:r>
            <a:r>
              <a:rPr lang="fr-FR" sz="2000" dirty="0"/>
              <a:t>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4</a:t>
            </a:fld>
            <a:endParaRPr lang="fr-FR" sz="1200" noProof="0" dirty="0">
              <a:solidFill>
                <a:srgbClr val="250E62"/>
              </a:solidFill>
              <a:latin typeface="Century Gothic"/>
            </a:endParaRPr>
          </a:p>
        </p:txBody>
      </p:sp>
      <p:cxnSp>
        <p:nvCxnSpPr>
          <p:cNvPr id="7" name="Connecteur droit avec flèche 31">
            <a:extLst>
              <a:ext uri="{FF2B5EF4-FFF2-40B4-BE49-F238E27FC236}">
                <a16:creationId xmlns:a16="http://schemas.microsoft.com/office/drawing/2014/main" id="{B86870E4-5371-4830-932C-BDFECFD4E8EA}"/>
              </a:ext>
            </a:extLst>
          </p:cNvPr>
          <p:cNvCxnSpPr>
            <a:cxnSpLocks/>
          </p:cNvCxnSpPr>
          <p:nvPr/>
        </p:nvCxnSpPr>
        <p:spPr>
          <a:xfrm>
            <a:off x="952950" y="3824876"/>
            <a:ext cx="10329377" cy="0"/>
          </a:xfrm>
          <a:prstGeom prst="straightConnector1">
            <a:avLst/>
          </a:prstGeom>
          <a:ln>
            <a:solidFill>
              <a:srgbClr val="A9AED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59">
            <a:extLst>
              <a:ext uri="{FF2B5EF4-FFF2-40B4-BE49-F238E27FC236}">
                <a16:creationId xmlns:a16="http://schemas.microsoft.com/office/drawing/2014/main" id="{2FA38F13-3A8A-4980-BF27-03C7B59B8CBE}"/>
              </a:ext>
            </a:extLst>
          </p:cNvPr>
          <p:cNvSpPr/>
          <p:nvPr/>
        </p:nvSpPr>
        <p:spPr>
          <a:xfrm>
            <a:off x="1786158" y="3745746"/>
            <a:ext cx="158261" cy="158261"/>
          </a:xfrm>
          <a:prstGeom prst="ellipse">
            <a:avLst/>
          </a:prstGeom>
          <a:solidFill>
            <a:srgbClr val="EDF22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ZoneTexte 39">
            <a:extLst>
              <a:ext uri="{FF2B5EF4-FFF2-40B4-BE49-F238E27FC236}">
                <a16:creationId xmlns:a16="http://schemas.microsoft.com/office/drawing/2014/main" id="{8745B355-1C92-6341-918B-C3392E7C461B}"/>
              </a:ext>
            </a:extLst>
          </p:cNvPr>
          <p:cNvSpPr txBox="1"/>
          <p:nvPr/>
        </p:nvSpPr>
        <p:spPr>
          <a:xfrm>
            <a:off x="1505288" y="3380229"/>
            <a:ext cx="720000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uk-UA" sz="1600" b="1" dirty="0">
                <a:latin typeface="Century Gothic" panose="020B0502020202020204" pitchFamily="34" charset="0"/>
              </a:rPr>
              <a:t>20</a:t>
            </a:r>
            <a:r>
              <a:rPr lang="fr-FR" sz="1600" b="1" dirty="0"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33" name="Ellipse 37">
            <a:extLst>
              <a:ext uri="{FF2B5EF4-FFF2-40B4-BE49-F238E27FC236}">
                <a16:creationId xmlns:a16="http://schemas.microsoft.com/office/drawing/2014/main" id="{088A4841-3B62-6E49-8B1D-DC7AF9767EE9}"/>
              </a:ext>
            </a:extLst>
          </p:cNvPr>
          <p:cNvSpPr/>
          <p:nvPr/>
        </p:nvSpPr>
        <p:spPr>
          <a:xfrm>
            <a:off x="4931984" y="3748824"/>
            <a:ext cx="158261" cy="1582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ZoneTexte 64">
            <a:extLst>
              <a:ext uri="{FF2B5EF4-FFF2-40B4-BE49-F238E27FC236}">
                <a16:creationId xmlns:a16="http://schemas.microsoft.com/office/drawing/2014/main" id="{D51EEE9E-571B-4E0F-905D-612867D5032A}"/>
              </a:ext>
            </a:extLst>
          </p:cNvPr>
          <p:cNvSpPr txBox="1"/>
          <p:nvPr/>
        </p:nvSpPr>
        <p:spPr>
          <a:xfrm>
            <a:off x="4559841" y="3396783"/>
            <a:ext cx="902546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fr-FR" sz="1600" b="1" dirty="0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37" name="Ellipse 37">
            <a:extLst>
              <a:ext uri="{FF2B5EF4-FFF2-40B4-BE49-F238E27FC236}">
                <a16:creationId xmlns:a16="http://schemas.microsoft.com/office/drawing/2014/main" id="{088A4841-3B62-6E49-8B1D-DC7AF9767EE9}"/>
              </a:ext>
            </a:extLst>
          </p:cNvPr>
          <p:cNvSpPr/>
          <p:nvPr/>
        </p:nvSpPr>
        <p:spPr>
          <a:xfrm>
            <a:off x="8549649" y="3740383"/>
            <a:ext cx="158261" cy="158261"/>
          </a:xfrm>
          <a:prstGeom prst="ellipse">
            <a:avLst/>
          </a:prstGeom>
          <a:solidFill>
            <a:srgbClr val="285FD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8" name="ZoneTexte 64">
            <a:extLst>
              <a:ext uri="{FF2B5EF4-FFF2-40B4-BE49-F238E27FC236}">
                <a16:creationId xmlns:a16="http://schemas.microsoft.com/office/drawing/2014/main" id="{D51EEE9E-571B-4E0F-905D-612867D5032A}"/>
              </a:ext>
            </a:extLst>
          </p:cNvPr>
          <p:cNvSpPr txBox="1"/>
          <p:nvPr/>
        </p:nvSpPr>
        <p:spPr>
          <a:xfrm>
            <a:off x="8134067" y="3371367"/>
            <a:ext cx="902546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fr-FR" sz="1600" b="1" dirty="0">
                <a:latin typeface="Century Gothic" panose="020B0502020202020204" pitchFamily="34" charset="0"/>
              </a:rPr>
              <a:t>2024</a:t>
            </a:r>
          </a:p>
        </p:txBody>
      </p:sp>
      <p:sp>
        <p:nvSpPr>
          <p:cNvPr id="39" name="Ellipse 36">
            <a:extLst>
              <a:ext uri="{FF2B5EF4-FFF2-40B4-BE49-F238E27FC236}">
                <a16:creationId xmlns:a16="http://schemas.microsoft.com/office/drawing/2014/main" id="{DC2EA70B-911C-5B45-B060-DB8F459B533E}"/>
              </a:ext>
            </a:extLst>
          </p:cNvPr>
          <p:cNvSpPr/>
          <p:nvPr/>
        </p:nvSpPr>
        <p:spPr>
          <a:xfrm>
            <a:off x="6579320" y="3740383"/>
            <a:ext cx="158261" cy="15826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45B355-1C92-6341-918B-C3392E7C461B}"/>
              </a:ext>
            </a:extLst>
          </p:cNvPr>
          <p:cNvSpPr txBox="1"/>
          <p:nvPr/>
        </p:nvSpPr>
        <p:spPr>
          <a:xfrm>
            <a:off x="6307241" y="3907085"/>
            <a:ext cx="720000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fr-FR" sz="1600" b="1" dirty="0">
                <a:latin typeface="Century Gothic" panose="020B0502020202020204" pitchFamily="34" charset="0"/>
              </a:rPr>
              <a:t>2023</a:t>
            </a:r>
          </a:p>
        </p:txBody>
      </p:sp>
      <p:sp>
        <p:nvSpPr>
          <p:cNvPr id="30" name="Ellipse 36">
            <a:extLst>
              <a:ext uri="{FF2B5EF4-FFF2-40B4-BE49-F238E27FC236}">
                <a16:creationId xmlns:a16="http://schemas.microsoft.com/office/drawing/2014/main" id="{DC2EA70B-911C-5B45-B060-DB8F459B533E}"/>
              </a:ext>
            </a:extLst>
          </p:cNvPr>
          <p:cNvSpPr/>
          <p:nvPr/>
        </p:nvSpPr>
        <p:spPr>
          <a:xfrm>
            <a:off x="3071928" y="3741134"/>
            <a:ext cx="158261" cy="1582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ZoneTexte 63">
            <a:extLst>
              <a:ext uri="{FF2B5EF4-FFF2-40B4-BE49-F238E27FC236}">
                <a16:creationId xmlns:a16="http://schemas.microsoft.com/office/drawing/2014/main" id="{B78C0BFC-893B-45B7-AC87-EB306ADBBEA4}"/>
              </a:ext>
            </a:extLst>
          </p:cNvPr>
          <p:cNvSpPr txBox="1"/>
          <p:nvPr/>
        </p:nvSpPr>
        <p:spPr>
          <a:xfrm>
            <a:off x="2791058" y="3914213"/>
            <a:ext cx="720000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fr-FR" sz="1600" b="1" dirty="0">
                <a:latin typeface="Century Gothic" panose="020B0502020202020204" pitchFamily="34" charset="0"/>
              </a:rPr>
              <a:t>20</a:t>
            </a:r>
            <a:r>
              <a:rPr lang="uk-UA" sz="1600" b="1" dirty="0">
                <a:latin typeface="Century Gothic" panose="020B0502020202020204" pitchFamily="34" charset="0"/>
              </a:rPr>
              <a:t>1</a:t>
            </a:r>
            <a:r>
              <a:rPr lang="fr-FR" sz="16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2" name="ZoneTexte 27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1980239" y="4302578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  <a:latin typeface="+mn-lt"/>
              </a:rPr>
              <a:t>Постійна присутність Експертиз Франс через </a:t>
            </a:r>
            <a:r>
              <a:rPr lang="uk-UA" sz="1600" b="1" dirty="0" err="1">
                <a:solidFill>
                  <a:schemeClr val="tx1"/>
                </a:solidFill>
                <a:latin typeface="+mn-lt"/>
              </a:rPr>
              <a:t>проєкт</a:t>
            </a:r>
            <a:r>
              <a:rPr lang="uk-UA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n-lt"/>
              </a:rPr>
              <a:t>Pravo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-Justice I, II </a:t>
            </a:r>
            <a:r>
              <a:rPr lang="uk-UA" sz="1600" b="1" dirty="0">
                <a:solidFill>
                  <a:schemeClr val="tx1"/>
                </a:solidFill>
                <a:latin typeface="+mn-lt"/>
              </a:rPr>
              <a:t>та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 III </a:t>
            </a:r>
          </a:p>
        </p:txBody>
      </p:sp>
      <p:sp>
        <p:nvSpPr>
          <p:cNvPr id="26" name="ZoneTexte 27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694469" y="2143319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</a:rPr>
              <a:t>Відкриття офісу Експертиз Франс (попередньо </a:t>
            </a:r>
            <a:r>
              <a:rPr lang="en-US" sz="1600" b="1" dirty="0">
                <a:solidFill>
                  <a:schemeClr val="tx1"/>
                </a:solidFill>
              </a:rPr>
              <a:t>ADETEF)</a:t>
            </a:r>
          </a:p>
        </p:txBody>
      </p:sp>
      <p:sp>
        <p:nvSpPr>
          <p:cNvPr id="27" name="ZoneTexte 27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5496422" y="4305937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 err="1">
                <a:solidFill>
                  <a:schemeClr val="tx1"/>
                </a:solidFill>
                <a:latin typeface="+mn-lt"/>
              </a:rPr>
              <a:t>Експлоративна</a:t>
            </a:r>
            <a:r>
              <a:rPr lang="uk-UA" sz="1600" b="1" dirty="0">
                <a:solidFill>
                  <a:schemeClr val="tx1"/>
                </a:solidFill>
                <a:latin typeface="+mn-lt"/>
              </a:rPr>
              <a:t> місія Експертиз Франс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/ AFD </a:t>
            </a:r>
            <a:r>
              <a:rPr lang="uk-UA" sz="1600" b="1" dirty="0">
                <a:solidFill>
                  <a:schemeClr val="tx1"/>
                </a:solidFill>
                <a:latin typeface="+mn-lt"/>
              </a:rPr>
              <a:t>в Україні</a:t>
            </a: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3869314" y="2143319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</a:rPr>
              <a:t>Російське вторгнення в Україну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24 </a:t>
            </a:r>
            <a:r>
              <a:rPr lang="uk-UA" sz="1200" dirty="0">
                <a:solidFill>
                  <a:schemeClr val="tx1"/>
                </a:solidFill>
              </a:rPr>
              <a:t>Лютого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7378830" y="2139471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</a:rPr>
              <a:t>Запуск 2 нових </a:t>
            </a:r>
            <a:r>
              <a:rPr lang="uk-UA" sz="1600" b="1" dirty="0" err="1">
                <a:solidFill>
                  <a:schemeClr val="tx1"/>
                </a:solidFill>
              </a:rPr>
              <a:t>проєктів</a:t>
            </a:r>
            <a:r>
              <a:rPr lang="uk-UA" sz="1600" b="1" dirty="0">
                <a:solidFill>
                  <a:schemeClr val="tx1"/>
                </a:solidFill>
              </a:rPr>
              <a:t> у сферах охорони </a:t>
            </a:r>
            <a:r>
              <a:rPr lang="uk-UA" sz="1600" b="1" dirty="0" err="1">
                <a:solidFill>
                  <a:schemeClr val="tx1"/>
                </a:solidFill>
              </a:rPr>
              <a:t>здоровʼя</a:t>
            </a:r>
            <a:r>
              <a:rPr lang="uk-UA" sz="1600" b="1" dirty="0">
                <a:solidFill>
                  <a:schemeClr val="tx1"/>
                </a:solidFill>
              </a:rPr>
              <a:t> та врядування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9" y="1741604"/>
            <a:ext cx="1153245" cy="357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30" y="1764431"/>
            <a:ext cx="920995" cy="2926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16" y="5537106"/>
            <a:ext cx="1110082" cy="58416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  <p:sp>
        <p:nvSpPr>
          <p:cNvPr id="35" name="Ellipse 37">
            <a:extLst>
              <a:ext uri="{FF2B5EF4-FFF2-40B4-BE49-F238E27FC236}">
                <a16:creationId xmlns:a16="http://schemas.microsoft.com/office/drawing/2014/main" id="{088A4841-3B62-6E49-8B1D-DC7AF9767EE9}"/>
              </a:ext>
            </a:extLst>
          </p:cNvPr>
          <p:cNvSpPr/>
          <p:nvPr/>
        </p:nvSpPr>
        <p:spPr>
          <a:xfrm>
            <a:off x="10132506" y="3755952"/>
            <a:ext cx="158261" cy="158261"/>
          </a:xfrm>
          <a:prstGeom prst="ellipse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1" name="ZoneTexte 27">
            <a:extLst>
              <a:ext uri="{FF2B5EF4-FFF2-40B4-BE49-F238E27FC236}">
                <a16:creationId xmlns:a16="http://schemas.microsoft.com/office/drawing/2014/main" id="{BED2EDF8-ADE4-254F-81B3-F5B80304EA46}"/>
              </a:ext>
            </a:extLst>
          </p:cNvPr>
          <p:cNvSpPr txBox="1"/>
          <p:nvPr/>
        </p:nvSpPr>
        <p:spPr>
          <a:xfrm>
            <a:off x="9040817" y="4302578"/>
            <a:ext cx="2341637" cy="1169188"/>
          </a:xfrm>
          <a:prstGeom prst="roundRect">
            <a:avLst>
              <a:gd name="adj" fmla="val 355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just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1600" b="1" dirty="0">
                <a:solidFill>
                  <a:schemeClr val="tx1"/>
                </a:solidFill>
                <a:latin typeface="+mn-lt"/>
              </a:rPr>
              <a:t>Жовтень - Підписання міжурядової угоди</a:t>
            </a:r>
          </a:p>
        </p:txBody>
      </p:sp>
      <p:sp>
        <p:nvSpPr>
          <p:cNvPr id="44" name="ZoneTexte 64">
            <a:extLst>
              <a:ext uri="{FF2B5EF4-FFF2-40B4-BE49-F238E27FC236}">
                <a16:creationId xmlns:a16="http://schemas.microsoft.com/office/drawing/2014/main" id="{D51EEE9E-571B-4E0F-905D-612867D5032A}"/>
              </a:ext>
            </a:extLst>
          </p:cNvPr>
          <p:cNvSpPr txBox="1"/>
          <p:nvPr/>
        </p:nvSpPr>
        <p:spPr>
          <a:xfrm>
            <a:off x="9760362" y="3920073"/>
            <a:ext cx="902546" cy="25200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lvl="0" algn="ctr">
              <a:defRPr/>
            </a:pPr>
            <a:r>
              <a:rPr lang="fr-FR" sz="1600" b="1" dirty="0">
                <a:latin typeface="Century Gothic" panose="020B0502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436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5</a:t>
            </a:fld>
            <a:endParaRPr lang="fr-FR" sz="1200" noProof="0" dirty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b="176"/>
          <a:stretch/>
        </p:blipFill>
        <p:spPr>
          <a:xfrm>
            <a:off x="5095006" y="2028013"/>
            <a:ext cx="652412" cy="465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-1" b="1752"/>
          <a:stretch/>
        </p:blipFill>
        <p:spPr>
          <a:xfrm>
            <a:off x="3990741" y="3391141"/>
            <a:ext cx="1258940" cy="661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3499" r="15534" b="28644"/>
          <a:stretch/>
        </p:blipFill>
        <p:spPr>
          <a:xfrm>
            <a:off x="5760197" y="3359584"/>
            <a:ext cx="942537" cy="605566"/>
          </a:xfrm>
          <a:prstGeom prst="rect">
            <a:avLst/>
          </a:prstGeom>
        </p:spPr>
      </p:pic>
      <p:pic>
        <p:nvPicPr>
          <p:cNvPr id="20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-266" r="22712" b="173"/>
          <a:stretch/>
        </p:blipFill>
        <p:spPr>
          <a:xfrm>
            <a:off x="577648" y="2194911"/>
            <a:ext cx="2060044" cy="406046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74870" y="2194911"/>
            <a:ext cx="64098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mAIDan</a:t>
            </a: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Ukraine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технічний допоміжний механізм, що фінансується Міністерством Європи та закордонних справ Франції</a:t>
            </a:r>
            <a:r>
              <a:rPr lang="uk-UA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(€14.5M),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вирішення критичних потреб населення та органів влади України через фінансування короткострокових заходів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(2023-26).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Проєкти</a:t>
            </a:r>
            <a:r>
              <a:rPr lang="uk-UA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технічної допомоги,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 відповідають пріоритетам Франції в різних секторах (наприклад, охорона </a:t>
            </a:r>
            <a:r>
              <a:rPr lang="uk-UA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здоровʼя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урядування, міський розвиток, </a:t>
            </a:r>
            <a:r>
              <a:rPr lang="uk-UA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цифровізація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uk-UA" sz="16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Завдяки цьому вдалось залучити й інше фінансування з боку Франції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(DGT, CDCS)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Європи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03924" y="1440129"/>
            <a:ext cx="9273028" cy="4120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“mAIDAN” FACILITY – </a:t>
            </a:r>
            <a:r>
              <a:rPr lang="uk-UA" sz="2000" dirty="0"/>
              <a:t>Нова динаміка з </a:t>
            </a:r>
            <a:r>
              <a:rPr lang="en-GB" sz="2000" dirty="0"/>
              <a:t>2023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1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6</a:t>
            </a:fld>
            <a:endParaRPr lang="fr-FR" sz="1200" noProof="0" dirty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747885" y="1446226"/>
            <a:ext cx="9273028" cy="4120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Мандат в </a:t>
            </a:r>
            <a:r>
              <a:rPr lang="uk-UA" sz="2000" dirty="0" err="1"/>
              <a:t>україні</a:t>
            </a:r>
            <a:endParaRPr lang="fr-FR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b="176"/>
          <a:stretch/>
        </p:blipFill>
        <p:spPr>
          <a:xfrm>
            <a:off x="5095006" y="2028013"/>
            <a:ext cx="652412" cy="465207"/>
          </a:xfrm>
          <a:prstGeom prst="rect">
            <a:avLst/>
          </a:prstGeom>
        </p:spPr>
      </p:pic>
      <p:sp>
        <p:nvSpPr>
          <p:cNvPr id="19" name="Rectangle 15"/>
          <p:cNvSpPr/>
          <p:nvPr/>
        </p:nvSpPr>
        <p:spPr>
          <a:xfrm>
            <a:off x="2879222" y="2239763"/>
            <a:ext cx="8492830" cy="3970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Пріоритети</a:t>
            </a:r>
            <a:r>
              <a:rPr lang="en-US" sz="1600" dirty="0">
                <a:solidFill>
                  <a:srgbClr val="000000"/>
                </a:solidFill>
              </a:rPr>
              <a:t> : </a:t>
            </a:r>
            <a:r>
              <a:rPr lang="uk-UA" b="1" dirty="0">
                <a:solidFill>
                  <a:schemeClr val="tx2"/>
                </a:solidFill>
              </a:rPr>
              <a:t>Відновлення, Відбудова, Інтеграція в ЄС</a:t>
            </a:r>
          </a:p>
          <a:p>
            <a:pPr marL="171450" lvl="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uk-UA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національних</a:t>
            </a: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3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регіональні </a:t>
            </a:r>
            <a:r>
              <a:rPr lang="uk-UA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проєкти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бюджетом у на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45M€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що покривають наступні сектори: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Охорона здоров'я та соціальний захист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Верховенство права та правосуддя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Місцеве управління та децентралізація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Економічне та фінансове управління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Інновації та підтримка приватного сектора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Оборона та безпека </a:t>
            </a:r>
          </a:p>
          <a:p>
            <a:pPr marL="628650" lvl="1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Людський капітал і соціальний розвиток</a:t>
            </a:r>
          </a:p>
          <a:p>
            <a:pPr defTabSz="2000250">
              <a:spcBef>
                <a:spcPct val="0"/>
              </a:spcBef>
              <a:spcAft>
                <a:spcPts val="300"/>
              </a:spcAft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 </a:t>
            </a:r>
            <a:r>
              <a:rPr lang="uk-UA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співробітники в Україні </a:t>
            </a: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національний офіс в </a:t>
            </a:r>
            <a:r>
              <a:rPr lang="uk-UA" sz="16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Києві</a:t>
            </a: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uk-UA" sz="16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регіональний офіс в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Чернігові</a:t>
            </a:r>
            <a:r>
              <a:rPr lang="en-US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 marL="171450" indent="-171450" defTabSz="20002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Підтримка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Чернігівської області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7" name="Picture 4" descr="L'Occident et l'Ukraine - Tel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9" t="3428" r="48254" b="9429"/>
          <a:stretch/>
        </p:blipFill>
        <p:spPr bwMode="auto">
          <a:xfrm>
            <a:off x="579626" y="2215989"/>
            <a:ext cx="1987728" cy="40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924" y="1043285"/>
            <a:ext cx="9123957" cy="360000"/>
          </a:xfrm>
        </p:spPr>
        <p:txBody>
          <a:bodyPr>
            <a:noAutofit/>
          </a:bodyPr>
          <a:lstStyle/>
          <a:p>
            <a:r>
              <a:rPr lang="uk-UA" dirty="0"/>
              <a:t>Фінансові інструменти для французького приватного сектора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7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5" name="ZoneTexte 43"/>
          <p:cNvSpPr txBox="1"/>
          <p:nvPr/>
        </p:nvSpPr>
        <p:spPr>
          <a:xfrm>
            <a:off x="587375" y="6052015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</a:rPr>
              <a:t>* AECT: </a:t>
            </a:r>
            <a:r>
              <a:rPr lang="uk-UA" sz="1000" dirty="0">
                <a:solidFill>
                  <a:srgbClr val="000000"/>
                </a:solidFill>
              </a:rPr>
              <a:t>Зовнішня діяльність місцевих органів влади</a:t>
            </a:r>
            <a:endParaRPr kumimoji="0" lang="fr-FR" sz="1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oupe 3"/>
          <p:cNvGrpSpPr/>
          <p:nvPr/>
        </p:nvGrpSpPr>
        <p:grpSpPr>
          <a:xfrm>
            <a:off x="587375" y="2196512"/>
            <a:ext cx="2590165" cy="3062276"/>
            <a:chOff x="166169" y="2417470"/>
            <a:chExt cx="2590165" cy="2743203"/>
          </a:xfrm>
        </p:grpSpPr>
        <p:sp>
          <p:nvSpPr>
            <p:cNvPr id="7" name="ZoneTexte 25"/>
            <p:cNvSpPr txBox="1"/>
            <p:nvPr/>
          </p:nvSpPr>
          <p:spPr>
            <a:xfrm>
              <a:off x="183700" y="4251412"/>
              <a:ext cx="1812630" cy="82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uk-UA" b="1" dirty="0">
                  <a:solidFill>
                    <a:srgbClr val="DA291C"/>
                  </a:solidFill>
                </a:rPr>
                <a:t>Запити від країн-партнерів</a:t>
              </a:r>
              <a:endPara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" name="ZoneTexte 26"/>
            <p:cNvSpPr txBox="1"/>
            <p:nvPr/>
          </p:nvSpPr>
          <p:spPr>
            <a:xfrm>
              <a:off x="166169" y="2499607"/>
              <a:ext cx="2118489" cy="82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uk-UA" b="1" dirty="0">
                  <a:solidFill>
                    <a:srgbClr val="250E62"/>
                  </a:solidFill>
                </a:rPr>
                <a:t>Пріоритети уряду та законодавця</a:t>
              </a: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9" name="ZoneTexte 33"/>
            <p:cNvSpPr txBox="1"/>
            <p:nvPr/>
          </p:nvSpPr>
          <p:spPr>
            <a:xfrm>
              <a:off x="183699" y="3375510"/>
              <a:ext cx="2118489" cy="82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uk-UA" b="1" dirty="0">
                  <a:solidFill>
                    <a:srgbClr val="626ED5">
                      <a:lumMod val="75000"/>
                    </a:srgbClr>
                  </a:solidFill>
                </a:rPr>
                <a:t>Порядок денний міжнародного розвитку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626ED5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Pentagone 1"/>
            <p:cNvSpPr/>
            <p:nvPr/>
          </p:nvSpPr>
          <p:spPr>
            <a:xfrm>
              <a:off x="166169" y="2417470"/>
              <a:ext cx="2590165" cy="2743203"/>
            </a:xfrm>
            <a:prstGeom prst="homePlate">
              <a:avLst>
                <a:gd name="adj" fmla="val 35724"/>
              </a:avLst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11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870" y="1357598"/>
            <a:ext cx="8074020" cy="4449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2331" y="1356659"/>
            <a:ext cx="49264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/>
              <a:t>ГРУПА </a:t>
            </a:r>
            <a:r>
              <a:rPr lang="fr-FR" b="1" dirty="0"/>
              <a:t>AFD</a:t>
            </a:r>
            <a:r>
              <a:rPr lang="uk-UA" b="1" dirty="0"/>
              <a:t> У СКЛАДІ КОМАНДИ ФРАНЦІЇ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77186" y="1822679"/>
            <a:ext cx="144948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F0000"/>
                </a:solidFill>
              </a:rPr>
              <a:t>РОЗВИТОК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25448" y="1822678"/>
            <a:ext cx="828449" cy="523220"/>
          </a:xfrm>
          <a:prstGeom prst="rect">
            <a:avLst/>
          </a:prstGeom>
          <a:solidFill>
            <a:srgbClr val="FCE1E2"/>
          </a:solidFill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273475"/>
                </a:solidFill>
              </a:rPr>
              <a:t>ЕКСПОРТ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65334" y="3727650"/>
            <a:ext cx="1524632" cy="784830"/>
          </a:xfrm>
          <a:prstGeom prst="rect">
            <a:avLst/>
          </a:prstGeom>
          <a:solidFill>
            <a:srgbClr val="E8E6F1"/>
          </a:solidFill>
        </p:spPr>
        <p:txBody>
          <a:bodyPr wrap="square">
            <a:spAutoFit/>
          </a:bodyPr>
          <a:lstStyle/>
          <a:p>
            <a:pPr algn="ctr"/>
            <a:r>
              <a:rPr lang="uk-UA" sz="900" b="1" dirty="0">
                <a:solidFill>
                  <a:srgbClr val="273475"/>
                </a:solidFill>
              </a:rPr>
              <a:t>Інструменти допомоги з прив'язкою до казначейства
(</a:t>
            </a:r>
            <a:r>
              <a:rPr lang="en-US" sz="900" b="1" dirty="0">
                <a:solidFill>
                  <a:srgbClr val="273475"/>
                </a:solidFill>
              </a:rPr>
              <a:t>FASEP*, </a:t>
            </a:r>
            <a:r>
              <a:rPr lang="uk-UA" sz="900" b="1" dirty="0">
                <a:solidFill>
                  <a:srgbClr val="273475"/>
                </a:solidFill>
              </a:rPr>
              <a:t>казначейські позики)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33415" y="5394305"/>
            <a:ext cx="36814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73475"/>
                </a:solidFill>
              </a:rPr>
              <a:t>*FASEP: </a:t>
            </a:r>
            <a:r>
              <a:rPr lang="uk-UA" sz="900" b="1" dirty="0">
                <a:solidFill>
                  <a:srgbClr val="273475"/>
                </a:solidFill>
              </a:rPr>
              <a:t>Навчальний фонд допомоги приватному сектору</a:t>
            </a:r>
          </a:p>
          <a:p>
            <a:r>
              <a:rPr lang="en-US" sz="900" b="1" dirty="0">
                <a:solidFill>
                  <a:srgbClr val="273475"/>
                </a:solidFill>
              </a:rPr>
              <a:t>**AECT: </a:t>
            </a:r>
            <a:r>
              <a:rPr lang="uk-UA" sz="900" b="1" dirty="0">
                <a:solidFill>
                  <a:srgbClr val="273475"/>
                </a:solidFill>
              </a:rPr>
              <a:t>Зовнішня діяльність місцевих органів влади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46852" y="6313336"/>
            <a:ext cx="43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96;g5fda3d8bd1_0_33"/>
          <p:cNvCxnSpPr/>
          <p:nvPr/>
        </p:nvCxnSpPr>
        <p:spPr>
          <a:xfrm flipV="1">
            <a:off x="4870148" y="2824800"/>
            <a:ext cx="4355" cy="655199"/>
          </a:xfrm>
          <a:prstGeom prst="straightConnector1">
            <a:avLst/>
          </a:prstGeom>
          <a:noFill/>
          <a:ln w="38100" cap="flat" cmpd="sng">
            <a:solidFill>
              <a:srgbClr val="EFC929"/>
            </a:solidFill>
            <a:prstDash val="solid"/>
            <a:round/>
            <a:headEnd type="none" w="sm" len="sm"/>
            <a:tailEnd type="none" w="sm" len="sm"/>
          </a:ln>
          <a:effectLst>
            <a:outerShdw sx="1000" sy="1000" rotWithShape="0">
              <a:srgbClr val="000000"/>
            </a:outerShdw>
          </a:effectLst>
        </p:spPr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05FD64A-E55A-4B14-9505-117DF9ECFD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26667" y="6370638"/>
            <a:ext cx="538667" cy="324000"/>
          </a:xfrm>
        </p:spPr>
        <p:txBody>
          <a:bodyPr/>
          <a:lstStyle/>
          <a:p>
            <a:pPr lvl="0"/>
            <a:fld id="{60F8B3E9-1460-41D1-8179-A8A7B0850240}" type="slidenum">
              <a:rPr lang="fr-FR" noProof="0" smtClean="0"/>
              <a:pPr lvl="0"/>
              <a:t>8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19" y="6250069"/>
            <a:ext cx="1188407" cy="607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29" y="2665827"/>
            <a:ext cx="3072288" cy="9482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77699" y="2690734"/>
            <a:ext cx="105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285FDB"/>
                </a:solidFill>
              </a:rPr>
              <a:t>02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37024" y="3479999"/>
            <a:ext cx="415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rgbClr val="285FDB"/>
                </a:solidFill>
              </a:rPr>
              <a:t>Проєкт</a:t>
            </a:r>
            <a:endParaRPr lang="en-GB" sz="2400" b="1" dirty="0">
              <a:solidFill>
                <a:srgbClr val="285FDB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5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9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b="176"/>
          <a:stretch/>
        </p:blipFill>
        <p:spPr>
          <a:xfrm>
            <a:off x="4824181" y="3154927"/>
            <a:ext cx="652412" cy="465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-1" b="1752"/>
          <a:stretch/>
        </p:blipFill>
        <p:spPr>
          <a:xfrm>
            <a:off x="3917891" y="4573729"/>
            <a:ext cx="1258940" cy="661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t="23499" r="15534" b="28644"/>
          <a:stretch/>
        </p:blipFill>
        <p:spPr>
          <a:xfrm>
            <a:off x="5230806" y="4576729"/>
            <a:ext cx="942537" cy="6055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6" y="2112721"/>
            <a:ext cx="2494885" cy="4130575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7194623" y="3710365"/>
            <a:ext cx="1785104" cy="1628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  <a:p>
            <a:pPr algn="ctr"/>
            <a:r>
              <a:rPr lang="uk-UA" sz="1400" b="1" dirty="0"/>
              <a:t>Програма розвитку потенціалу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9343885" y="3710365"/>
            <a:ext cx="1768956" cy="1628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  <a:p>
            <a:pPr algn="ctr"/>
            <a:r>
              <a:rPr lang="uk-UA" sz="1400" b="1" dirty="0"/>
              <a:t>Сприяння </a:t>
            </a:r>
            <a:r>
              <a:rPr lang="uk-UA" sz="1400" b="1" dirty="0" err="1"/>
              <a:t>партнерствам</a:t>
            </a:r>
            <a:r>
              <a:rPr lang="uk-UA" sz="1400" b="1" dirty="0"/>
              <a:t> між місцевими органами влади ФР</a:t>
            </a:r>
            <a:r>
              <a:rPr lang="en-US" sz="1400" b="1" dirty="0"/>
              <a:t>/</a:t>
            </a:r>
            <a:r>
              <a:rPr lang="uk-UA" sz="1400" b="1" dirty="0"/>
              <a:t>УКР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5022792" y="2838794"/>
            <a:ext cx="6096091" cy="609754"/>
          </a:xfrm>
          <a:prstGeom prst="roundRect">
            <a:avLst/>
          </a:prstGeom>
          <a:solidFill>
            <a:srgbClr val="285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Підтримка стійкості, відновлення та інтеграції до ЄС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5019501" y="3709037"/>
            <a:ext cx="1762039" cy="16255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  <a:p>
            <a:pPr algn="ctr"/>
            <a:r>
              <a:rPr lang="uk-UA" sz="1400" b="1" dirty="0"/>
              <a:t>Планування відновлення / реконструкції</a:t>
            </a:r>
            <a:endParaRPr lang="en-GB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448483" y="5656028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Секторів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63132" y="4265952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Напрямки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48483" y="29897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Головна мета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692020" y="5624413"/>
            <a:ext cx="1306105" cy="401022"/>
          </a:xfrm>
          <a:prstGeom prst="roundRect">
            <a:avLst/>
          </a:prstGeom>
          <a:solidFill>
            <a:srgbClr val="EF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Мобільність</a:t>
            </a:r>
            <a:endParaRPr lang="en-GB" sz="1400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055731" y="5624413"/>
            <a:ext cx="1181719" cy="401022"/>
          </a:xfrm>
          <a:prstGeom prst="roundRect">
            <a:avLst/>
          </a:prstGeom>
          <a:solidFill>
            <a:srgbClr val="EF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Управління відходами</a:t>
            </a:r>
            <a:endParaRPr lang="en-GB" sz="1200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7263170" y="5624413"/>
            <a:ext cx="1457968" cy="401783"/>
          </a:xfrm>
          <a:prstGeom prst="roundRect">
            <a:avLst/>
          </a:prstGeom>
          <a:solidFill>
            <a:srgbClr val="EF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Сільське господарство</a:t>
            </a:r>
            <a:endParaRPr lang="fr-FR" sz="12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772577" y="5624413"/>
            <a:ext cx="1231265" cy="401022"/>
          </a:xfrm>
          <a:prstGeom prst="roundRect">
            <a:avLst/>
          </a:prstGeom>
          <a:solidFill>
            <a:srgbClr val="EF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Спадщина</a:t>
            </a:r>
            <a:endParaRPr lang="en-US" sz="1400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0050686" y="5624413"/>
            <a:ext cx="1181719" cy="401022"/>
          </a:xfrm>
          <a:prstGeom prst="roundRect">
            <a:avLst/>
          </a:prstGeom>
          <a:solidFill>
            <a:srgbClr val="EF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Інновації</a:t>
            </a:r>
            <a:endParaRPr lang="fr-FR" sz="1400" b="1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9" y="115908"/>
            <a:ext cx="2121834" cy="108542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9" y="382831"/>
            <a:ext cx="2209677" cy="681999"/>
          </a:xfrm>
          <a:prstGeom prst="rect">
            <a:avLst/>
          </a:prstGeom>
        </p:spPr>
      </p:pic>
      <p:sp>
        <p:nvSpPr>
          <p:cNvPr id="22" name="Title 2"/>
          <p:cNvSpPr txBox="1">
            <a:spLocks/>
          </p:cNvSpPr>
          <p:nvPr/>
        </p:nvSpPr>
        <p:spPr>
          <a:xfrm>
            <a:off x="703924" y="1451015"/>
            <a:ext cx="9273028" cy="4120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Структура </a:t>
            </a:r>
            <a:r>
              <a:rPr lang="uk-UA" sz="2000" dirty="0" err="1"/>
              <a:t>проєкту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071598" y="2112721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48 </a:t>
            </a:r>
            <a:r>
              <a:rPr lang="uk-UA" sz="1400" b="1" dirty="0">
                <a:solidFill>
                  <a:schemeClr val="tx2"/>
                </a:solidFill>
              </a:rPr>
              <a:t>місяців</a:t>
            </a:r>
            <a:endParaRPr lang="en-GB" sz="1400" b="1" dirty="0">
              <a:solidFill>
                <a:schemeClr val="tx2"/>
              </a:solidFill>
            </a:endParaRPr>
          </a:p>
          <a:p>
            <a:r>
              <a:rPr lang="en-GB" sz="1400" b="1" dirty="0">
                <a:solidFill>
                  <a:schemeClr val="tx2"/>
                </a:solidFill>
              </a:rPr>
              <a:t>(</a:t>
            </a:r>
            <a:r>
              <a:rPr lang="uk-UA" sz="1400" b="1" dirty="0">
                <a:solidFill>
                  <a:schemeClr val="tx2"/>
                </a:solidFill>
              </a:rPr>
              <a:t>Січень</a:t>
            </a:r>
            <a:r>
              <a:rPr lang="en-GB" sz="1400" b="1" dirty="0">
                <a:solidFill>
                  <a:schemeClr val="tx2"/>
                </a:solidFill>
              </a:rPr>
              <a:t> 2024)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665117" y="211272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3,7M€ </a:t>
            </a:r>
          </a:p>
          <a:p>
            <a:pPr algn="ctr"/>
            <a:r>
              <a:rPr lang="uk-UA" sz="1400" b="1" dirty="0">
                <a:solidFill>
                  <a:schemeClr val="tx2"/>
                </a:solidFill>
              </a:rPr>
              <a:t>Бюджет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888903" y="1998704"/>
            <a:ext cx="137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tx2"/>
                </a:solidFill>
              </a:rPr>
              <a:t>Регіональний офіс в Чернігові</a:t>
            </a:r>
            <a:endParaRPr lang="fr-FR" sz="1400" b="1" dirty="0">
              <a:solidFill>
                <a:schemeClr val="tx2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18" y="6329240"/>
            <a:ext cx="596038" cy="5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1430"/>
      </p:ext>
    </p:extLst>
  </p:cSld>
  <p:clrMapOvr>
    <a:masterClrMapping/>
  </p:clrMapOvr>
</p:sld>
</file>

<file path=ppt/theme/theme1.xml><?xml version="1.0" encoding="utf-8"?>
<a:theme xmlns:a="http://schemas.openxmlformats.org/drawingml/2006/main" name="AFD Couverture">
  <a:themeElements>
    <a:clrScheme name="AFD">
      <a:dk1>
        <a:srgbClr val="000091"/>
      </a:dk1>
      <a:lt1>
        <a:sysClr val="window" lastClr="FFFFFF"/>
      </a:lt1>
      <a:dk2>
        <a:srgbClr val="000091"/>
      </a:dk2>
      <a:lt2>
        <a:srgbClr val="FFFFFF"/>
      </a:lt2>
      <a:accent1>
        <a:srgbClr val="000091"/>
      </a:accent1>
      <a:accent2>
        <a:srgbClr val="E1000F"/>
      </a:accent2>
      <a:accent3>
        <a:srgbClr val="F3C45E"/>
      </a:accent3>
      <a:accent4>
        <a:srgbClr val="A7D4AC"/>
      </a:accent4>
      <a:accent5>
        <a:srgbClr val="DA9AAA"/>
      </a:accent5>
      <a:accent6>
        <a:srgbClr val="8FCAB8"/>
      </a:accent6>
      <a:hlink>
        <a:srgbClr val="000091"/>
      </a:hlink>
      <a:folHlink>
        <a:srgbClr val="E1000F"/>
      </a:folHlink>
    </a:clrScheme>
    <a:fontScheme name="AF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D MAJ Template PowerPoint 16-9e FR v9.potx" id="{E89F0722-E9DB-4457-A362-DEAC04AD2C44}" vid="{966C0C9A-E81C-4B3E-8C96-3A4578D9C2BB}"/>
    </a:ext>
  </a:extLst>
</a:theme>
</file>

<file path=ppt/theme/theme2.xml><?xml version="1.0" encoding="utf-8"?>
<a:theme xmlns:a="http://schemas.openxmlformats.org/drawingml/2006/main" name="AFD">
  <a:themeElements>
    <a:clrScheme name="AFD">
      <a:dk1>
        <a:srgbClr val="000091"/>
      </a:dk1>
      <a:lt1>
        <a:sysClr val="window" lastClr="FFFFFF"/>
      </a:lt1>
      <a:dk2>
        <a:srgbClr val="000091"/>
      </a:dk2>
      <a:lt2>
        <a:srgbClr val="FFFFFF"/>
      </a:lt2>
      <a:accent1>
        <a:srgbClr val="000091"/>
      </a:accent1>
      <a:accent2>
        <a:srgbClr val="E1000F"/>
      </a:accent2>
      <a:accent3>
        <a:srgbClr val="F3C45E"/>
      </a:accent3>
      <a:accent4>
        <a:srgbClr val="A7D4AC"/>
      </a:accent4>
      <a:accent5>
        <a:srgbClr val="DA9AAA"/>
      </a:accent5>
      <a:accent6>
        <a:srgbClr val="8FCAB8"/>
      </a:accent6>
      <a:hlink>
        <a:srgbClr val="000091"/>
      </a:hlink>
      <a:folHlink>
        <a:srgbClr val="E1000F"/>
      </a:folHlink>
    </a:clrScheme>
    <a:fontScheme name="AF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1">
                <a:lumMod val="20000"/>
                <a:lumOff val="80000"/>
              </a:schemeClr>
            </a:gs>
          </a:gsLst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D MAJ Template PowerPoint 16-9e FR v9.potx" id="{E89F0722-E9DB-4457-A362-DEAC04AD2C44}" vid="{34D528BF-ECE3-4799-90F2-3942263909C9}"/>
    </a:ext>
  </a:extLst>
</a:theme>
</file>

<file path=ppt/theme/theme3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AFD Couverture</Template>
  <TotalTime>10059</TotalTime>
  <Words>1191</Words>
  <Application>Microsoft Macintosh PowerPoint</Application>
  <PresentationFormat>Grand écran</PresentationFormat>
  <Paragraphs>177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Georgia</vt:lpstr>
      <vt:lpstr>Helvetica</vt:lpstr>
      <vt:lpstr>Helvetica Neue</vt:lpstr>
      <vt:lpstr>Helvetica Neue LT Std</vt:lpstr>
      <vt:lpstr>Verdana</vt:lpstr>
      <vt:lpstr>AFD Couverture</vt:lpstr>
      <vt:lpstr>AFD</vt:lpstr>
      <vt:lpstr>3_Thème Office</vt:lpstr>
      <vt:lpstr>Експертиз Франс в україні</vt:lpstr>
      <vt:lpstr>Présentation PowerPoint</vt:lpstr>
      <vt:lpstr>Présentation PowerPoint</vt:lpstr>
      <vt:lpstr>В україні з 2006</vt:lpstr>
      <vt:lpstr>Présentation PowerPoint</vt:lpstr>
      <vt:lpstr>Présentation PowerPoint</vt:lpstr>
      <vt:lpstr>Фінансові інструменти для французького приватного сектора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 votre présentation sur 1 ou 2 lignes [century gothic 32 pt bold]</dc:title>
  <dc:creator>Emily Webb</dc:creator>
  <cp:lastModifiedBy>IVANOVA Olha</cp:lastModifiedBy>
  <cp:revision>738</cp:revision>
  <dcterms:created xsi:type="dcterms:W3CDTF">2021-05-05T13:33:47Z</dcterms:created>
  <dcterms:modified xsi:type="dcterms:W3CDTF">2024-10-21T11:55:49Z</dcterms:modified>
</cp:coreProperties>
</file>