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68" r:id="rId3"/>
    <p:sldId id="259" r:id="rId4"/>
    <p:sldId id="260" r:id="rId5"/>
    <p:sldId id="269" r:id="rId6"/>
    <p:sldId id="262" r:id="rId7"/>
    <p:sldId id="263" r:id="rId8"/>
    <p:sldId id="264" r:id="rId9"/>
    <p:sldId id="266" r:id="rId10"/>
    <p:sldId id="273" r:id="rId11"/>
    <p:sldId id="270" r:id="rId12"/>
    <p:sldId id="272" r:id="rId13"/>
    <p:sldId id="265" r:id="rId14"/>
    <p:sldId id="267" r:id="rId15"/>
  </p:sldIdLst>
  <p:sldSz cx="9144000" cy="6858000" type="screen4x3"/>
  <p:notesSz cx="6797675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4FA85-92FC-4A21-94C2-BB51F5D49C78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B39829-CBF0-48C5-8081-FD9E95E52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4111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2635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9879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195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0433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7050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348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625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055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970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801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067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6940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93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фев-17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228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463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951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680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62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0989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739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94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356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181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103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080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D4CB6-09CF-4577-B9BC-441FA59983E5}" type="datetimeFigureOut">
              <a:rPr lang="uk-UA" smtClean="0"/>
              <a:t>24.02.2017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C36D2-69A6-443D-98B9-B83872AE01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0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lobozhan@auc.org.ua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8" name="Заголовок 8"/>
          <p:cNvSpPr txBox="1">
            <a:spLocks/>
          </p:cNvSpPr>
          <p:nvPr/>
        </p:nvSpPr>
        <p:spPr>
          <a:xfrm>
            <a:off x="930875" y="2394356"/>
            <a:ext cx="7471719" cy="12094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3600" b="1" dirty="0" smtClean="0">
                <a:solidFill>
                  <a:srgbClr val="002060"/>
                </a:solidFill>
                <a:latin typeface="+mn-lt"/>
              </a:rPr>
              <a:t>ПРОГРАМНО-ЦІЛЬОВИЙ МЕТОД </a:t>
            </a:r>
            <a:r>
              <a:rPr lang="uk-UA" sz="3200" b="1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uk-UA" sz="3200" b="1" dirty="0" smtClean="0">
                <a:solidFill>
                  <a:srgbClr val="002060"/>
                </a:solidFill>
                <a:latin typeface="+mn-lt"/>
              </a:rPr>
            </a:br>
            <a:r>
              <a:rPr lang="uk-UA" sz="2800" b="1" dirty="0" smtClean="0">
                <a:solidFill>
                  <a:srgbClr val="002060"/>
                </a:solidFill>
                <a:latin typeface="+mn-lt"/>
              </a:rPr>
              <a:t>як складова</a:t>
            </a:r>
            <a:r>
              <a:rPr lang="uk-UA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uk-UA" sz="2800" b="1" dirty="0" smtClean="0">
                <a:solidFill>
                  <a:srgbClr val="002060"/>
                </a:solidFill>
                <a:latin typeface="+mn-lt"/>
              </a:rPr>
              <a:t>бюджетної децентралізації</a:t>
            </a:r>
            <a:endParaRPr lang="uk-UA" sz="3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" name="Подзаголовок 3"/>
          <p:cNvSpPr txBox="1">
            <a:spLocks/>
          </p:cNvSpPr>
          <p:nvPr/>
        </p:nvSpPr>
        <p:spPr>
          <a:xfrm>
            <a:off x="611560" y="4584174"/>
            <a:ext cx="8064895" cy="17251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b="1" dirty="0" smtClean="0">
                <a:solidFill>
                  <a:srgbClr val="002060"/>
                </a:solidFill>
              </a:rPr>
              <a:t>Олександр Слобожан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b="1" dirty="0" smtClean="0">
                <a:solidFill>
                  <a:srgbClr val="002060"/>
                </a:solidFill>
              </a:rPr>
              <a:t>Перший заступник 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b="1" dirty="0" smtClean="0">
                <a:solidFill>
                  <a:srgbClr val="002060"/>
                </a:solidFill>
              </a:rPr>
              <a:t>Виконавчого директора АМУ</a:t>
            </a:r>
          </a:p>
          <a:p>
            <a:pPr>
              <a:spcBef>
                <a:spcPts val="0"/>
              </a:spcBef>
            </a:pPr>
            <a:endParaRPr lang="uk-UA" sz="105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05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105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05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16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березня 2017 року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м. Київ</a:t>
            </a:r>
            <a:endParaRPr lang="uk-UA" sz="15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93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1560" y="1068063"/>
            <a:ext cx="7940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Проблеми ПЦМ на місцевому рівні</a:t>
            </a:r>
            <a:endParaRPr lang="uk-UA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190989"/>
              </p:ext>
            </p:extLst>
          </p:nvPr>
        </p:nvGraphicFramePr>
        <p:xfrm>
          <a:off x="321277" y="1646614"/>
          <a:ext cx="8690918" cy="438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751"/>
                <a:gridCol w="7076167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Зміст</a:t>
                      </a:r>
                      <a:endParaRPr lang="uk-UA" sz="1400" b="1" dirty="0" smtClean="0">
                        <a:solidFill>
                          <a:schemeClr val="bg1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Приклад</a:t>
                      </a:r>
                      <a:endParaRPr lang="uk-UA" sz="1400" b="1" dirty="0" smtClean="0">
                        <a:solidFill>
                          <a:schemeClr val="bg1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2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2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2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2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2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2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200" b="1" noProof="0" dirty="0" smtClean="0"/>
                        <a:t>Недосконалість</a:t>
                      </a:r>
                      <a:r>
                        <a:rPr lang="uk-UA" sz="1200" noProof="0" dirty="0" smtClean="0"/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200" noProof="0" dirty="0" err="1" smtClean="0"/>
                        <a:t>методик</a:t>
                      </a:r>
                      <a:r>
                        <a:rPr lang="uk-UA" sz="1200" noProof="0" dirty="0" smtClean="0"/>
                        <a:t> оцінювання</a:t>
                      </a:r>
                      <a:r>
                        <a:rPr lang="uk-UA" sz="1200" b="1" noProof="0" dirty="0" smtClean="0"/>
                        <a:t>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200" b="1" noProof="0" dirty="0" smtClean="0"/>
                        <a:t>надмірна кількість  показників </a:t>
                      </a:r>
                      <a:r>
                        <a:rPr lang="uk-UA" sz="1200" noProof="0" dirty="0" smtClean="0"/>
                        <a:t>оцінювання бюджетних програм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000" kern="1200" noProof="0" dirty="0" smtClean="0">
                          <a:solidFill>
                            <a:schemeClr val="tx1"/>
                          </a:solidFill>
                          <a:effectLst/>
                        </a:rPr>
                        <a:t>Законом від 27.03.2014 р. №1166-VII «Про запобігання фінансової катастрофи та створення передумов для економічного зростання в Україні» внесені зміни до Закону від 21.12.1992 р. №2811-XII «Про державну допомогу сім’ям з дітьми», і визначено, що допомога при народженні дитини виплачується </a:t>
                      </a:r>
                      <a:r>
                        <a:rPr lang="uk-UA" sz="1000" b="1" kern="1200" noProof="0" dirty="0" smtClean="0">
                          <a:solidFill>
                            <a:schemeClr val="tx1"/>
                          </a:solidFill>
                          <a:effectLst/>
                        </a:rPr>
                        <a:t>незалежно від того, скільки дітей народилося</a:t>
                      </a:r>
                      <a:r>
                        <a:rPr lang="uk-UA" sz="1000" kern="1200" noProof="0" dirty="0" smtClean="0">
                          <a:solidFill>
                            <a:schemeClr val="tx1"/>
                          </a:solidFill>
                          <a:effectLst/>
                        </a:rPr>
                        <a:t>.  </a:t>
                      </a:r>
                    </a:p>
                    <a:p>
                      <a:pPr algn="just"/>
                      <a:r>
                        <a:rPr lang="uk-UA" sz="1000" kern="1200" noProof="0" dirty="0" smtClean="0">
                          <a:solidFill>
                            <a:schemeClr val="tx1"/>
                          </a:solidFill>
                          <a:effectLst/>
                        </a:rPr>
                        <a:t>При цьому результативні показники підпрограми «Надання допомоги при народжені дитини» (КПКВК 3043) досі включають </a:t>
                      </a:r>
                      <a:r>
                        <a:rPr lang="uk-UA" sz="1000" b="1" u="sng" kern="1200" noProof="0" dirty="0" smtClean="0">
                          <a:solidFill>
                            <a:schemeClr val="tx1"/>
                          </a:solidFill>
                          <a:effectLst/>
                        </a:rPr>
                        <a:t>шість показників</a:t>
                      </a:r>
                      <a:r>
                        <a:rPr lang="uk-UA" sz="1000" kern="1200" noProof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</a:p>
                    <a:p>
                      <a:pPr algn="just"/>
                      <a:endParaRPr lang="uk-UA" sz="1050" kern="1200" dirty="0" smtClean="0">
                        <a:effectLst/>
                      </a:endParaRPr>
                    </a:p>
                    <a:p>
                      <a:pPr algn="just"/>
                      <a:endParaRPr lang="uk-UA" sz="1050" kern="1200" dirty="0" smtClean="0">
                        <a:effectLst/>
                      </a:endParaRPr>
                    </a:p>
                    <a:p>
                      <a:pPr algn="just"/>
                      <a:endParaRPr lang="uk-UA" sz="1050" kern="1200" dirty="0" smtClean="0">
                        <a:effectLst/>
                      </a:endParaRPr>
                    </a:p>
                    <a:p>
                      <a:pPr algn="just"/>
                      <a:r>
                        <a:rPr lang="uk-UA" sz="1050" kern="1200" dirty="0" smtClean="0">
                          <a:effectLst/>
                        </a:rPr>
                        <a:t>В той час як</a:t>
                      </a:r>
                      <a:r>
                        <a:rPr lang="uk-UA" sz="1050" kern="1200" baseline="0" dirty="0" smtClean="0">
                          <a:effectLst/>
                        </a:rPr>
                        <a:t> </a:t>
                      </a:r>
                    </a:p>
                    <a:p>
                      <a:pPr algn="just"/>
                      <a:r>
                        <a:rPr lang="uk-UA" sz="1050" kern="1200" baseline="0" dirty="0" smtClean="0">
                          <a:effectLst/>
                        </a:rPr>
                        <a:t>достатньо </a:t>
                      </a:r>
                      <a:r>
                        <a:rPr lang="uk-UA" sz="1050" b="1" u="sng" kern="1200" baseline="0" dirty="0" smtClean="0">
                          <a:effectLst/>
                        </a:rPr>
                        <a:t>двох</a:t>
                      </a:r>
                      <a:r>
                        <a:rPr lang="uk-UA" sz="1050" u="sng" kern="1200" baseline="0" dirty="0" smtClean="0">
                          <a:effectLst/>
                        </a:rPr>
                        <a:t> </a:t>
                      </a:r>
                    </a:p>
                    <a:p>
                      <a:pPr algn="just"/>
                      <a:r>
                        <a:rPr lang="uk-UA" sz="1050" b="1" u="sng" kern="1200" baseline="0" dirty="0" smtClean="0">
                          <a:effectLst/>
                        </a:rPr>
                        <a:t>показників</a:t>
                      </a:r>
                      <a:r>
                        <a:rPr lang="uk-UA" sz="1050" kern="1200" baseline="0" dirty="0" smtClean="0">
                          <a:effectLst/>
                        </a:rPr>
                        <a:t>:</a:t>
                      </a:r>
                    </a:p>
                    <a:p>
                      <a:pPr algn="just"/>
                      <a:endParaRPr lang="uk-UA" sz="700" kern="1200" baseline="0" dirty="0" smtClean="0">
                        <a:effectLst/>
                      </a:endParaRPr>
                    </a:p>
                    <a:p>
                      <a:pPr algn="just"/>
                      <a:endParaRPr lang="uk-UA" sz="300" kern="1200" baseline="0" dirty="0" smtClean="0">
                        <a:effectLst/>
                      </a:endParaRPr>
                    </a:p>
                    <a:p>
                      <a:pPr algn="just"/>
                      <a:endParaRPr lang="uk-UA" sz="700" kern="1200" baseline="0" dirty="0" smtClean="0">
                        <a:effectLst/>
                      </a:endParaRPr>
                    </a:p>
                    <a:p>
                      <a:pPr algn="just"/>
                      <a:endParaRPr lang="uk-UA" sz="700" noProof="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200" noProof="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000" noProof="0" dirty="0" smtClean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Наказом МФУ від 01.10.2010 р. № 1147 затверджені завдання та </a:t>
                      </a:r>
                      <a:r>
                        <a:rPr lang="uk-UA" sz="1000" b="1" noProof="0" dirty="0" smtClean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результативні показники</a:t>
                      </a:r>
                      <a:r>
                        <a:rPr lang="uk-UA" sz="1000" noProof="0" dirty="0" smtClean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, що можуть бути включені до бюджетної програми по галузі «Державне управління», зокрема: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noProof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cs typeface="Arial" panose="020B0604020202020204" pitchFamily="34" charset="0"/>
                        </a:rPr>
                        <a:t>1) кількість отриманих листів, звернень, заяв, скарг, од.;   2)  кількість прийнятих нормативно-правових актів, од</a:t>
                      </a:r>
                      <a:r>
                        <a:rPr lang="uk-UA" sz="800" noProof="0" dirty="0" smtClean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000" noProof="0" dirty="0" smtClean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Проте, в переліку </a:t>
                      </a:r>
                      <a:r>
                        <a:rPr lang="uk-UA" sz="1000" b="1" noProof="0" dirty="0" smtClean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відсутні</a:t>
                      </a:r>
                      <a:r>
                        <a:rPr lang="uk-UA" sz="1000" noProof="0" dirty="0" smtClean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000" b="1" noProof="0" dirty="0" smtClean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показники</a:t>
                      </a:r>
                      <a:r>
                        <a:rPr lang="uk-UA" sz="1000" noProof="0" dirty="0" smtClean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, які відображають виконання </a:t>
                      </a:r>
                      <a:r>
                        <a:rPr lang="uk-UA" sz="1000" b="1" noProof="0" dirty="0" smtClean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основних функцій </a:t>
                      </a:r>
                      <a:r>
                        <a:rPr lang="uk-UA" sz="1000" noProof="0" dirty="0" smtClean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виконавчих органів. Наприклад, по департаменту соціальної політики показниками продукту можуть виступати такі показники як: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noProof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cs typeface="Arial" panose="020B0604020202020204" pitchFamily="34" charset="0"/>
                        </a:rPr>
                        <a:t>   </a:t>
                      </a:r>
                      <a:r>
                        <a:rPr lang="uk-UA" sz="800" noProof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cs typeface="Arial" panose="020B0604020202020204" pitchFamily="34" charset="0"/>
                        </a:rPr>
                        <a:t>3)  кількість призначених та виплачених допомог та компенсацій;        4) кількість призначених та виплачених субсидій;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noProof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cs typeface="Arial" panose="020B0604020202020204" pitchFamily="34" charset="0"/>
                        </a:rPr>
                        <a:t>   4)</a:t>
                      </a:r>
                      <a:r>
                        <a:rPr lang="uk-UA" sz="800" baseline="0" noProof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cs typeface="Arial" panose="020B0604020202020204" pitchFamily="34" charset="0"/>
                        </a:rPr>
                        <a:t>  </a:t>
                      </a:r>
                      <a:r>
                        <a:rPr lang="uk-UA" sz="800" noProof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cs typeface="Arial" panose="020B0604020202020204" pitchFamily="34" charset="0"/>
                        </a:rPr>
                        <a:t>кількість призначених та виплачених пільг;</a:t>
                      </a:r>
                      <a:r>
                        <a:rPr lang="uk-UA" sz="800" baseline="0" noProof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cs typeface="Arial" panose="020B0604020202020204" pitchFamily="34" charset="0"/>
                        </a:rPr>
                        <a:t>                             5) </a:t>
                      </a:r>
                      <a:r>
                        <a:rPr lang="uk-UA" sz="800" noProof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cs typeface="Arial" panose="020B0604020202020204" pitchFamily="34" charset="0"/>
                        </a:rPr>
                        <a:t>кількість проведених тендерних процедур.</a:t>
                      </a:r>
                      <a:endParaRPr lang="uk-UA" sz="900" noProof="0" dirty="0" smtClean="0">
                        <a:solidFill>
                          <a:schemeClr val="accent5">
                            <a:lumMod val="75000"/>
                          </a:schemeClr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150" baseline="0" noProof="0" dirty="0" smtClean="0"/>
                        <a:t>Обмежені можливості щодо </a:t>
                      </a:r>
                      <a:r>
                        <a:rPr lang="uk-UA" sz="1150" b="1" baseline="0" noProof="0" dirty="0" smtClean="0"/>
                        <a:t>інформаційного забезпечення </a:t>
                      </a:r>
                      <a:r>
                        <a:rPr lang="uk-UA" sz="1150" baseline="0" noProof="0" dirty="0" smtClean="0"/>
                        <a:t>ПЦМ</a:t>
                      </a:r>
                      <a:endParaRPr lang="uk-UA" sz="1150" noProof="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000" b="1" noProof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Програмний комплекс</a:t>
                      </a:r>
                      <a:r>
                        <a:rPr lang="uk-UA" sz="1000" noProof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, що використовується місцевими фінансовими органами для зведення, контролю та аналізу видатків та доходів бюджету (</a:t>
                      </a:r>
                      <a:r>
                        <a:rPr lang="uk-UA" sz="1000" b="1" noProof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АІС «Місцеві бюджети рівня міста, району»</a:t>
                      </a:r>
                      <a:r>
                        <a:rPr lang="uk-UA" sz="1000" noProof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 (</a:t>
                      </a:r>
                      <a:r>
                        <a:rPr lang="pl-PL" sz="1000" noProof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ABFIN)</a:t>
                      </a:r>
                      <a:r>
                        <a:rPr lang="uk-UA" sz="1000" noProof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) не дає зведену інформацію про стан виконання видатків по галузі загалом, а лише в розрізі бюджетних програм. Це не дозволяє</a:t>
                      </a:r>
                      <a:r>
                        <a:rPr lang="uk-UA" sz="1000" baseline="0" noProof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000" noProof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зводити необхідні для потреб управління бюджетом дані, не дозволяє проводити обмін статистичною інформацією тощо.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130132"/>
              </p:ext>
            </p:extLst>
          </p:nvPr>
        </p:nvGraphicFramePr>
        <p:xfrm>
          <a:off x="3344562" y="2724143"/>
          <a:ext cx="558663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784"/>
                <a:gridCol w="4762848"/>
              </a:tblGrid>
              <a:tr h="4326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Показники продукту </a:t>
                      </a:r>
                    </a:p>
                    <a:p>
                      <a:pPr algn="ctr"/>
                      <a:endParaRPr lang="uk-UA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кількість одержувачів щомісячної частини допомоги при народжені </a:t>
                      </a:r>
                      <a:r>
                        <a:rPr lang="uk-UA" sz="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першої</a:t>
                      </a:r>
                      <a:r>
                        <a:rPr lang="uk-UA" sz="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дитини; 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кількість одержувачів щомісячної частини допомоги при народжені </a:t>
                      </a:r>
                      <a:r>
                        <a:rPr lang="uk-UA" sz="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другої</a:t>
                      </a:r>
                      <a:r>
                        <a:rPr lang="uk-UA" sz="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дитини; 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кількість одержувачів щомісячної частини допомоги при народжені </a:t>
                      </a:r>
                      <a:r>
                        <a:rPr lang="uk-UA" sz="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третьої та наступної </a:t>
                      </a:r>
                      <a:r>
                        <a:rPr lang="uk-UA" sz="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дитини.</a:t>
                      </a:r>
                      <a:endParaRPr lang="uk-UA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970">
                <a:tc>
                  <a:txBody>
                    <a:bodyPr/>
                    <a:lstStyle/>
                    <a:p>
                      <a:pPr algn="ctr"/>
                      <a:r>
                        <a:rPr lang="uk-UA" sz="800" b="1" dirty="0" smtClean="0"/>
                        <a:t>Показники ефективності </a:t>
                      </a:r>
                      <a:endParaRPr lang="uk-UA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середньомісячний розмір щомісячної частини допомоги при народженні </a:t>
                      </a:r>
                      <a:r>
                        <a:rPr lang="uk-UA" sz="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першої</a:t>
                      </a:r>
                      <a:r>
                        <a:rPr lang="uk-UA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дитини;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середньомісячний розмір щомісячної частини допомоги при народженні </a:t>
                      </a:r>
                      <a:r>
                        <a:rPr lang="uk-UA" sz="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другої</a:t>
                      </a:r>
                      <a:r>
                        <a:rPr lang="uk-UA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дитини;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середньомісячний розмір щомісячної частини допомоги при народженні </a:t>
                      </a:r>
                      <a:r>
                        <a:rPr lang="uk-UA" sz="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третьої та наступної </a:t>
                      </a:r>
                      <a:r>
                        <a:rPr lang="uk-UA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дитини</a:t>
                      </a:r>
                      <a:endParaRPr lang="uk-UA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418973"/>
              </p:ext>
            </p:extLst>
          </p:nvPr>
        </p:nvGraphicFramePr>
        <p:xfrm>
          <a:off x="3344563" y="3704889"/>
          <a:ext cx="5586631" cy="475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382"/>
                <a:gridCol w="4364249"/>
              </a:tblGrid>
              <a:tr h="1856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Показник продукту</a:t>
                      </a:r>
                      <a:endParaRPr lang="uk-UA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кількість одержувачів щомісячної частини допомоги при народжені </a:t>
                      </a:r>
                      <a:r>
                        <a:rPr lang="uk-UA" sz="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дитини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1912">
                <a:tc>
                  <a:txBody>
                    <a:bodyPr/>
                    <a:lstStyle/>
                    <a:p>
                      <a:pPr algn="ctr"/>
                      <a:r>
                        <a:rPr lang="uk-UA" sz="800" b="1" dirty="0" smtClean="0"/>
                        <a:t>Показник ефективності</a:t>
                      </a:r>
                      <a:endParaRPr lang="uk-UA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середньомісячний розмір щомісячної частини допомоги при народженні </a:t>
                      </a:r>
                      <a:r>
                        <a:rPr lang="uk-UA" sz="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дитини</a:t>
                      </a:r>
                      <a:endParaRPr lang="uk-UA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2076" y="6030654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cxnSp>
        <p:nvCxnSpPr>
          <p:cNvPr id="16" name="Прямая со стрелкой 15"/>
          <p:cNvCxnSpPr>
            <a:endCxn id="3" idx="1"/>
          </p:cNvCxnSpPr>
          <p:nvPr/>
        </p:nvCxnSpPr>
        <p:spPr>
          <a:xfrm>
            <a:off x="2323070" y="2825578"/>
            <a:ext cx="1021492" cy="35576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743200" y="3735260"/>
            <a:ext cx="601362" cy="18260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52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395536" y="1972252"/>
            <a:ext cx="8156296" cy="3935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uk-UA" sz="1600" dirty="0">
              <a:solidFill>
                <a:schemeClr val="accent1">
                  <a:lumMod val="75000"/>
                </a:schemeClr>
              </a:solidFill>
              <a:latin typeface="Arial Cyr" pitchFamily="34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864" y="1229511"/>
            <a:ext cx="7940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Проблеми, характерні для ОТГ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5380" y="2082720"/>
            <a:ext cx="771645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002060"/>
                </a:solidFill>
                <a:cs typeface="Arial" panose="020B0604020202020204" pitchFamily="34" charset="0"/>
              </a:rPr>
              <a:t>слабкий зв’язок між регуляторними актами з питань </a:t>
            </a:r>
            <a:r>
              <a:rPr lang="uk-UA" b="1" dirty="0" smtClean="0">
                <a:solidFill>
                  <a:srgbClr val="002060"/>
                </a:solidFill>
                <a:cs typeface="Arial" panose="020B0604020202020204" pitchFamily="34" charset="0"/>
              </a:rPr>
              <a:t>планування соціально-економічного розвитку </a:t>
            </a:r>
            <a:r>
              <a:rPr lang="uk-UA" dirty="0" smtClean="0">
                <a:solidFill>
                  <a:srgbClr val="002060"/>
                </a:solidFill>
                <a:cs typeface="Arial" panose="020B0604020202020204" pitchFamily="34" charset="0"/>
              </a:rPr>
              <a:t>та </a:t>
            </a:r>
            <a:r>
              <a:rPr lang="uk-UA" b="1" dirty="0">
                <a:solidFill>
                  <a:srgbClr val="002060"/>
                </a:solidFill>
                <a:cs typeface="Arial" panose="020B0604020202020204" pitchFamily="34" charset="0"/>
              </a:rPr>
              <a:t>місцевих</a:t>
            </a:r>
            <a:r>
              <a:rPr lang="uk-UA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uk-UA" b="1" dirty="0" smtClean="0">
                <a:solidFill>
                  <a:srgbClr val="002060"/>
                </a:solidFill>
                <a:cs typeface="Arial" panose="020B0604020202020204" pitchFamily="34" charset="0"/>
              </a:rPr>
              <a:t>бюджетів;</a:t>
            </a:r>
            <a:endParaRPr lang="uk-UA" b="0" noProof="0" dirty="0" smtClean="0">
              <a:solidFill>
                <a:srgbClr val="FF0000"/>
              </a:solidFill>
            </a:endParaRP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b="0" noProof="0" dirty="0" smtClean="0">
                <a:solidFill>
                  <a:srgbClr val="002060"/>
                </a:solidFill>
              </a:rPr>
              <a:t>відсутність </a:t>
            </a:r>
            <a:r>
              <a:rPr lang="uk-UA" b="1" noProof="0" dirty="0" smtClean="0">
                <a:solidFill>
                  <a:srgbClr val="002060"/>
                </a:solidFill>
              </a:rPr>
              <a:t>перехідного періоду</a:t>
            </a:r>
            <a:r>
              <a:rPr lang="uk-UA" b="0" noProof="0" dirty="0" smtClean="0">
                <a:solidFill>
                  <a:srgbClr val="002060"/>
                </a:solidFill>
              </a:rPr>
              <a:t> для ОТГ при запровадженні</a:t>
            </a:r>
            <a:r>
              <a:rPr lang="uk-UA" b="0" baseline="0" noProof="0" dirty="0" smtClean="0">
                <a:solidFill>
                  <a:srgbClr val="002060"/>
                </a:solidFill>
              </a:rPr>
              <a:t> ПЦМ;</a:t>
            </a: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b="0" baseline="0" noProof="0" dirty="0" smtClean="0">
                <a:solidFill>
                  <a:srgbClr val="002060"/>
                </a:solidFill>
              </a:rPr>
              <a:t>відсутність </a:t>
            </a:r>
            <a:r>
              <a:rPr lang="uk-UA" b="1" baseline="0" noProof="0" dirty="0" smtClean="0">
                <a:solidFill>
                  <a:srgbClr val="002060"/>
                </a:solidFill>
              </a:rPr>
              <a:t>підрозділів та фахівців</a:t>
            </a:r>
            <a:r>
              <a:rPr lang="uk-UA" b="0" baseline="0" noProof="0" dirty="0" smtClean="0">
                <a:solidFill>
                  <a:srgbClr val="002060"/>
                </a:solidFill>
              </a:rPr>
              <a:t>, відповідальних за планування загалом і за ПЦМ, </a:t>
            </a:r>
            <a:r>
              <a:rPr lang="uk-UA" b="0" baseline="0" noProof="0" dirty="0" smtClean="0">
                <a:solidFill>
                  <a:srgbClr val="002060"/>
                </a:solidFill>
              </a:rPr>
              <a:t>зокрема (низька</a:t>
            </a:r>
            <a:r>
              <a:rPr lang="uk-UA" b="0" noProof="0" dirty="0" smtClean="0">
                <a:solidFill>
                  <a:srgbClr val="002060"/>
                </a:solidFill>
              </a:rPr>
              <a:t> якість планування</a:t>
            </a:r>
            <a:r>
              <a:rPr lang="uk-UA" b="0" baseline="0" noProof="0" dirty="0" smtClean="0">
                <a:solidFill>
                  <a:srgbClr val="002060"/>
                </a:solidFill>
              </a:rPr>
              <a:t>);</a:t>
            </a:r>
            <a:endParaRPr lang="uk-UA" b="0" baseline="0" noProof="0" dirty="0" smtClean="0">
              <a:solidFill>
                <a:srgbClr val="002060"/>
              </a:solidFill>
            </a:endParaRP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b="0" noProof="0" dirty="0" smtClean="0">
                <a:solidFill>
                  <a:srgbClr val="002060"/>
                </a:solidFill>
              </a:rPr>
              <a:t>відсутність </a:t>
            </a:r>
            <a:r>
              <a:rPr lang="uk-UA" b="1" noProof="0" dirty="0" smtClean="0">
                <a:solidFill>
                  <a:srgbClr val="002060"/>
                </a:solidFill>
              </a:rPr>
              <a:t>головних розпорядників</a:t>
            </a:r>
            <a:r>
              <a:rPr lang="uk-UA" b="1" baseline="0" noProof="0" dirty="0" smtClean="0">
                <a:solidFill>
                  <a:srgbClr val="002060"/>
                </a:solidFill>
              </a:rPr>
              <a:t> коштів</a:t>
            </a:r>
            <a:r>
              <a:rPr lang="uk-UA" b="0" baseline="0" noProof="0" dirty="0" smtClean="0">
                <a:solidFill>
                  <a:srgbClr val="002060"/>
                </a:solidFill>
              </a:rPr>
              <a:t>-юридичних осіб</a:t>
            </a:r>
            <a:r>
              <a:rPr lang="uk-UA" b="1" baseline="0" noProof="0" dirty="0" smtClean="0">
                <a:solidFill>
                  <a:srgbClr val="002060"/>
                </a:solidFill>
              </a:rPr>
              <a:t> </a:t>
            </a:r>
            <a:r>
              <a:rPr lang="uk-UA" b="0" baseline="0" noProof="0" dirty="0" smtClean="0">
                <a:solidFill>
                  <a:srgbClr val="002060"/>
                </a:solidFill>
              </a:rPr>
              <a:t>за галузевими (секторальними) бюджетними програмами;</a:t>
            </a: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b="0" baseline="0" noProof="0" dirty="0" smtClean="0">
                <a:solidFill>
                  <a:srgbClr val="002060"/>
                </a:solidFill>
              </a:rPr>
              <a:t>відсутність належної </a:t>
            </a:r>
            <a:r>
              <a:rPr lang="uk-UA" b="1" baseline="0" noProof="0" dirty="0" smtClean="0">
                <a:solidFill>
                  <a:srgbClr val="002060"/>
                </a:solidFill>
              </a:rPr>
              <a:t>статистичної інформації</a:t>
            </a:r>
            <a:r>
              <a:rPr lang="uk-UA" b="0" baseline="0" noProof="0" dirty="0" smtClean="0">
                <a:solidFill>
                  <a:srgbClr val="002060"/>
                </a:solidFill>
              </a:rPr>
              <a:t> по ОТГ ;</a:t>
            </a: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rgbClr val="002060"/>
                </a:solidFill>
              </a:rPr>
              <a:t>опір змінам </a:t>
            </a:r>
            <a:r>
              <a:rPr lang="uk-UA" dirty="0" smtClean="0">
                <a:solidFill>
                  <a:srgbClr val="002060"/>
                </a:solidFill>
              </a:rPr>
              <a:t>з боку посадових осіб та установ.</a:t>
            </a:r>
            <a:endParaRPr lang="uk-UA" b="0" noProof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83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1560" y="1136446"/>
            <a:ext cx="7940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Очікування ОМС</a:t>
            </a:r>
            <a:r>
              <a:rPr lang="uk-UA" sz="3200" b="1" dirty="0" smtClean="0">
                <a:solidFill>
                  <a:srgbClr val="FF0000"/>
                </a:solidFill>
              </a:rPr>
              <a:t> </a:t>
            </a:r>
            <a:r>
              <a:rPr lang="uk-UA" sz="3200" b="1" dirty="0" smtClean="0">
                <a:solidFill>
                  <a:srgbClr val="002060"/>
                </a:solidFill>
              </a:rPr>
              <a:t>від ПЦМ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69703" y="1927411"/>
            <a:ext cx="782398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uk-UA" dirty="0" smtClean="0">
                <a:solidFill>
                  <a:srgbClr val="002060"/>
                </a:solidFill>
                <a:cs typeface="Arial" panose="020B0604020202020204" pitchFamily="34" charset="0"/>
              </a:rPr>
              <a:t>Перехід від </a:t>
            </a:r>
            <a:r>
              <a:rPr lang="uk-UA" b="1" dirty="0" smtClean="0">
                <a:solidFill>
                  <a:srgbClr val="002060"/>
                </a:solidFill>
                <a:cs typeface="Arial" panose="020B0604020202020204" pitchFamily="34" charset="0"/>
              </a:rPr>
              <a:t>формального</a:t>
            </a:r>
            <a:r>
              <a:rPr lang="uk-UA" dirty="0" smtClean="0">
                <a:solidFill>
                  <a:srgbClr val="002060"/>
                </a:solidFill>
                <a:cs typeface="Arial" panose="020B0604020202020204" pitchFamily="34" charset="0"/>
              </a:rPr>
              <a:t> впровадження ПЦМ до </a:t>
            </a:r>
            <a:r>
              <a:rPr lang="uk-UA" b="1" dirty="0" smtClean="0">
                <a:solidFill>
                  <a:srgbClr val="002060"/>
                </a:solidFill>
                <a:cs typeface="Arial" panose="020B0604020202020204" pitchFamily="34" charset="0"/>
              </a:rPr>
              <a:t>змістовного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uk-UA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uk-UA" dirty="0" smtClean="0">
                <a:solidFill>
                  <a:srgbClr val="002060"/>
                </a:solidFill>
                <a:cs typeface="Arial" panose="020B0604020202020204" pitchFamily="34" charset="0"/>
              </a:rPr>
              <a:t>Створення</a:t>
            </a:r>
            <a:r>
              <a:rPr lang="uk-UA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єдиної системи управління </a:t>
            </a:r>
            <a:r>
              <a:rPr lang="uk-UA" dirty="0" smtClean="0">
                <a:solidFill>
                  <a:srgbClr val="002060"/>
                </a:solidFill>
                <a:cs typeface="Arial" panose="020B0604020202020204" pitchFamily="34" charset="0"/>
              </a:rPr>
              <a:t>місцевим розвитком та місцевими фінансами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uk-UA" b="1" noProof="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uk-UA" dirty="0" smtClean="0">
                <a:solidFill>
                  <a:srgbClr val="002060"/>
                </a:solidFill>
                <a:cs typeface="Arial" panose="020B0604020202020204" pitchFamily="34" charset="0"/>
              </a:rPr>
              <a:t>Покращення</a:t>
            </a:r>
            <a:r>
              <a:rPr lang="uk-UA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uk-UA" b="1" noProof="0" dirty="0" smtClean="0">
                <a:solidFill>
                  <a:srgbClr val="002060"/>
                </a:solidFill>
              </a:rPr>
              <a:t>якості планування: </a:t>
            </a:r>
            <a:r>
              <a:rPr lang="uk-UA" baseline="0" noProof="0" dirty="0" smtClean="0">
                <a:solidFill>
                  <a:srgbClr val="002060"/>
                </a:solidFill>
              </a:rPr>
              <a:t>складання прогнозів, </a:t>
            </a:r>
            <a:r>
              <a:rPr lang="uk-UA" noProof="0" dirty="0" smtClean="0">
                <a:solidFill>
                  <a:srgbClr val="002060"/>
                </a:solidFill>
              </a:rPr>
              <a:t>програм, запитів, кошторисів тощо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uk-UA" dirty="0">
              <a:solidFill>
                <a:srgbClr val="002060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uk-UA" noProof="0" dirty="0" smtClean="0">
                <a:solidFill>
                  <a:srgbClr val="002060"/>
                </a:solidFill>
              </a:rPr>
              <a:t>Зростання </a:t>
            </a:r>
            <a:r>
              <a:rPr lang="uk-UA" b="1" noProof="0" dirty="0" smtClean="0">
                <a:solidFill>
                  <a:srgbClr val="002060"/>
                </a:solidFill>
              </a:rPr>
              <a:t>якості </a:t>
            </a:r>
            <a:r>
              <a:rPr lang="uk-UA" noProof="0" dirty="0" smtClean="0">
                <a:solidFill>
                  <a:srgbClr val="002060"/>
                </a:solidFill>
              </a:rPr>
              <a:t>та</a:t>
            </a:r>
            <a:r>
              <a:rPr lang="uk-UA" b="1" noProof="0" dirty="0" smtClean="0">
                <a:solidFill>
                  <a:srgbClr val="002060"/>
                </a:solidFill>
              </a:rPr>
              <a:t> ефективності управління </a:t>
            </a:r>
            <a:r>
              <a:rPr lang="uk-UA" noProof="0" dirty="0" smtClean="0">
                <a:solidFill>
                  <a:srgbClr val="002060"/>
                </a:solidFill>
              </a:rPr>
              <a:t>бюджетними ресурсами громади, </a:t>
            </a:r>
            <a:r>
              <a:rPr lang="uk-UA" b="1" noProof="0" dirty="0" smtClean="0">
                <a:solidFill>
                  <a:srgbClr val="002060"/>
                </a:solidFill>
              </a:rPr>
              <a:t>доступності</a:t>
            </a:r>
            <a:r>
              <a:rPr lang="uk-UA" noProof="0" dirty="0" smtClean="0">
                <a:solidFill>
                  <a:srgbClr val="002060"/>
                </a:solidFill>
              </a:rPr>
              <a:t> та </a:t>
            </a:r>
            <a:r>
              <a:rPr lang="uk-UA" b="1" noProof="0" dirty="0" smtClean="0">
                <a:solidFill>
                  <a:srgbClr val="002060"/>
                </a:solidFill>
              </a:rPr>
              <a:t>якості публічних послуг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uk-UA" b="1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uk-UA" dirty="0" smtClean="0">
                <a:solidFill>
                  <a:srgbClr val="002060"/>
                </a:solidFill>
              </a:rPr>
              <a:t>Підвищення</a:t>
            </a:r>
            <a:r>
              <a:rPr lang="uk-UA" b="1" dirty="0" smtClean="0">
                <a:solidFill>
                  <a:srgbClr val="002060"/>
                </a:solidFill>
              </a:rPr>
              <a:t> рівня кваліфікації </a:t>
            </a:r>
            <a:r>
              <a:rPr lang="uk-UA" dirty="0" smtClean="0">
                <a:solidFill>
                  <a:srgbClr val="002060"/>
                </a:solidFill>
              </a:rPr>
              <a:t>посадових осіб, керівників, депутатів ОМС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uk-UA" dirty="0">
              <a:solidFill>
                <a:srgbClr val="002060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uk-UA" noProof="0" dirty="0" smtClean="0">
                <a:solidFill>
                  <a:srgbClr val="002060"/>
                </a:solidFill>
              </a:rPr>
              <a:t>Посилення </a:t>
            </a:r>
            <a:r>
              <a:rPr lang="uk-UA" b="1" noProof="0" dirty="0" smtClean="0">
                <a:solidFill>
                  <a:srgbClr val="002060"/>
                </a:solidFill>
              </a:rPr>
              <a:t>зворотного зв'язку </a:t>
            </a:r>
            <a:r>
              <a:rPr lang="uk-UA" noProof="0" dirty="0" smtClean="0">
                <a:solidFill>
                  <a:srgbClr val="002060"/>
                </a:solidFill>
              </a:rPr>
              <a:t>між ОМС та громадою: моніторинг, нагляд, оцінювання</a:t>
            </a:r>
            <a:endParaRPr lang="uk-UA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71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1560" y="1133559"/>
            <a:ext cx="7940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Успішне впровадження ПЦМ в </a:t>
            </a:r>
            <a:r>
              <a:rPr lang="uk-UA" sz="3200" b="1" dirty="0" smtClean="0">
                <a:solidFill>
                  <a:srgbClr val="002060"/>
                </a:solidFill>
              </a:rPr>
              <a:t>ОМС</a:t>
            </a:r>
            <a:endParaRPr lang="uk-UA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598887"/>
              </p:ext>
            </p:extLst>
          </p:nvPr>
        </p:nvGraphicFramePr>
        <p:xfrm>
          <a:off x="554771" y="1827674"/>
          <a:ext cx="8121685" cy="399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5921"/>
                <a:gridCol w="64357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Передумови</a:t>
                      </a:r>
                      <a:endParaRPr lang="uk-UA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Завдання</a:t>
                      </a:r>
                      <a:r>
                        <a:rPr lang="uk-UA" sz="1400" b="1" baseline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 </a:t>
                      </a:r>
                      <a:endParaRPr lang="uk-UA" sz="1400" b="1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Формалізація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dirty="0" smtClean="0">
                          <a:solidFill>
                            <a:srgbClr val="002060"/>
                          </a:solidFill>
                        </a:rPr>
                        <a:t>Необхідні</a:t>
                      </a:r>
                      <a:r>
                        <a:rPr lang="en-US" sz="14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uk-UA" sz="1400" b="0" dirty="0" smtClean="0">
                          <a:solidFill>
                            <a:srgbClr val="002060"/>
                          </a:solidFill>
                        </a:rPr>
                        <a:t>належні: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350" b="1" dirty="0" smtClean="0">
                          <a:solidFill>
                            <a:srgbClr val="002060"/>
                          </a:solidFill>
                        </a:rPr>
                        <a:t>нормативно-правове забезпечення</a:t>
                      </a:r>
                      <a:r>
                        <a:rPr lang="uk-UA" sz="135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uk-UA" sz="1350" b="0" dirty="0" smtClean="0">
                          <a:solidFill>
                            <a:srgbClr val="002060"/>
                          </a:solidFill>
                        </a:rPr>
                        <a:t>(порядки складання, затвердження, оцінювання програм та бюджету тощо);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350" b="1" dirty="0" smtClean="0">
                          <a:solidFill>
                            <a:srgbClr val="002060"/>
                          </a:solidFill>
                        </a:rPr>
                        <a:t>організаційне забезпечення </a:t>
                      </a:r>
                      <a:r>
                        <a:rPr lang="uk-UA" sz="1350" b="0" dirty="0" smtClean="0">
                          <a:solidFill>
                            <a:srgbClr val="002060"/>
                          </a:solidFill>
                        </a:rPr>
                        <a:t>(визначення центрів відповідальності, створення системи моніторингу та контролю, інформаційний та навчальний супровід тощо);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350" b="1" dirty="0" smtClean="0">
                          <a:solidFill>
                            <a:srgbClr val="002060"/>
                          </a:solidFill>
                        </a:rPr>
                        <a:t>методичне</a:t>
                      </a:r>
                      <a:r>
                        <a:rPr lang="uk-UA" sz="135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uk-UA" sz="1350" b="1" dirty="0" smtClean="0">
                          <a:solidFill>
                            <a:srgbClr val="002060"/>
                          </a:solidFill>
                        </a:rPr>
                        <a:t>забезпечення </a:t>
                      </a:r>
                      <a:r>
                        <a:rPr lang="uk-UA" sz="1350" b="0" dirty="0" smtClean="0">
                          <a:solidFill>
                            <a:srgbClr val="002060"/>
                          </a:solidFill>
                        </a:rPr>
                        <a:t>(методики оцінки пріоритетності, результативності, ефективності програм тощо)</a:t>
                      </a:r>
                      <a:r>
                        <a:rPr lang="uk-UA" sz="1400" b="0" dirty="0" smtClean="0">
                          <a:solidFill>
                            <a:srgbClr val="002060"/>
                          </a:solidFill>
                        </a:rPr>
                        <a:t>.</a:t>
                      </a:r>
                      <a:endParaRPr lang="uk-UA" sz="1400" b="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Системність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Необхідно визначити та узгодити:</a:t>
                      </a:r>
                      <a:endParaRPr lang="en-US" sz="140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35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пріоритетні </a:t>
                      </a:r>
                      <a:r>
                        <a:rPr lang="uk-UA" sz="1350" b="1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цілі</a:t>
                      </a:r>
                      <a:r>
                        <a:rPr lang="uk-UA" sz="1350" b="1" baseline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350" b="1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довгострокового розвитку </a:t>
                      </a:r>
                      <a:r>
                        <a:rPr lang="uk-UA" sz="135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громади, </a:t>
                      </a:r>
                      <a:r>
                        <a:rPr lang="uk-UA" sz="1350" b="1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стратегії</a:t>
                      </a:r>
                      <a:r>
                        <a:rPr lang="uk-UA" sz="135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 їх досягнення;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350" b="1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середньострокові програми </a:t>
                      </a:r>
                      <a:r>
                        <a:rPr lang="uk-UA" sz="135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розпорядників коштів </a:t>
                      </a:r>
                      <a:r>
                        <a:rPr lang="uk-UA" sz="1350" b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(розподіл </a:t>
                      </a:r>
                      <a:r>
                        <a:rPr lang="uk-UA" sz="1350" b="1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відповідальності</a:t>
                      </a:r>
                      <a:r>
                        <a:rPr lang="uk-UA" sz="1350" b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 та </a:t>
                      </a:r>
                      <a:r>
                        <a:rPr lang="uk-UA" sz="1350" b="1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ресурсів</a:t>
                      </a:r>
                      <a:r>
                        <a:rPr lang="uk-UA" sz="1350" b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 між учасниками бюджетного процесу).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bg1"/>
                          </a:solidFill>
                          <a:cs typeface="Arial" panose="020B0604020202020204" pitchFamily="34" charset="0"/>
                        </a:rPr>
                        <a:t>Перехідний період</a:t>
                      </a:r>
                      <a:endParaRPr lang="uk-UA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Необхідний «запас часу», оскільки</a:t>
                      </a:r>
                      <a:r>
                        <a:rPr lang="uk-UA" sz="1400" baseline="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40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впровадження ПЦМ – </a:t>
                      </a:r>
                      <a:r>
                        <a:rPr lang="uk-UA" sz="1400" b="1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тривалий, багатоетапний, поступовий </a:t>
                      </a:r>
                      <a:r>
                        <a:rPr lang="uk-UA" sz="140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«від простого до складного»</a:t>
                      </a:r>
                      <a:r>
                        <a:rPr lang="uk-UA" sz="1400" b="1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400" dirty="0" smtClean="0">
                          <a:solidFill>
                            <a:srgbClr val="002060"/>
                          </a:solidFill>
                          <a:cs typeface="Arial" panose="020B0604020202020204" pitchFamily="34" charset="0"/>
                        </a:rPr>
                        <a:t>процес.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bg1"/>
                          </a:solidFill>
                        </a:rPr>
                        <a:t>Інформаційні ресурси</a:t>
                      </a:r>
                      <a:endParaRPr lang="uk-UA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noProof="0" dirty="0" smtClean="0">
                          <a:solidFill>
                            <a:srgbClr val="002060"/>
                          </a:solidFill>
                        </a:rPr>
                        <a:t>Для формування програм ОМС необхідна повна, достовірна, точна і порівнювана </a:t>
                      </a:r>
                      <a:r>
                        <a:rPr lang="uk-UA" sz="1400" b="1" noProof="0" dirty="0" smtClean="0">
                          <a:solidFill>
                            <a:srgbClr val="002060"/>
                          </a:solidFill>
                        </a:rPr>
                        <a:t>статистична база</a:t>
                      </a:r>
                      <a:r>
                        <a:rPr lang="uk-UA" sz="1400" noProof="0" dirty="0" smtClean="0">
                          <a:solidFill>
                            <a:srgbClr val="002060"/>
                          </a:solidFill>
                        </a:rPr>
                        <a:t>.</a:t>
                      </a:r>
                      <a:endParaRPr lang="uk-UA" noProof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93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941012" y="4149080"/>
            <a:ext cx="548122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15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5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uk-UA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Контакти:</a:t>
            </a:r>
          </a:p>
          <a:p>
            <a:pPr algn="ctr">
              <a:spcAft>
                <a:spcPts val="600"/>
              </a:spcAft>
            </a:pPr>
            <a:r>
              <a:rPr lang="uk-UA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Адреса: </a:t>
            </a:r>
            <a:r>
              <a:rPr lang="uk-UA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вул. Січових Стрільців, 73, 11-12 </a:t>
            </a:r>
            <a:r>
              <a:rPr lang="uk-UA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</a:t>
            </a:r>
            <a:r>
              <a:rPr lang="uk-UA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Київ, 04053</a:t>
            </a:r>
          </a:p>
          <a:p>
            <a:pPr algn="ctr">
              <a:spcAft>
                <a:spcPts val="600"/>
              </a:spcAft>
            </a:pPr>
            <a:r>
              <a:rPr lang="uk-UA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</a:t>
            </a:r>
            <a:r>
              <a:rPr lang="uk-UA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./факс: </a:t>
            </a:r>
            <a:r>
              <a:rPr lang="uk-UA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044 486 28 </a:t>
            </a:r>
            <a:r>
              <a:rPr lang="uk-UA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</a:t>
            </a:r>
            <a:endParaRPr lang="uk-UA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  <a:r>
              <a:rPr lang="uk-UA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slobozhan@auc.org.ua</a:t>
            </a:r>
            <a:endParaRPr lang="uk-UA" sz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595526" y="2342507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4800" b="1" dirty="0" smtClean="0">
                <a:solidFill>
                  <a:schemeClr val="accent1">
                    <a:lumMod val="75000"/>
                  </a:schemeClr>
                </a:solidFill>
                <a:latin typeface="Arial Cyr" pitchFamily="34" charset="-52"/>
              </a:rPr>
              <a:t>Дякую за увагу!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Arial Cyr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1620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40563" y="1140971"/>
            <a:ext cx="8456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Проблеми «традиційного» бюджетування</a:t>
            </a:r>
          </a:p>
        </p:txBody>
      </p:sp>
      <p:grpSp>
        <p:nvGrpSpPr>
          <p:cNvPr id="42" name="Группа 41"/>
          <p:cNvGrpSpPr/>
          <p:nvPr/>
        </p:nvGrpSpPr>
        <p:grpSpPr>
          <a:xfrm>
            <a:off x="748456" y="2037278"/>
            <a:ext cx="7928000" cy="3698975"/>
            <a:chOff x="748456" y="2037278"/>
            <a:chExt cx="7928000" cy="3698975"/>
          </a:xfrm>
        </p:grpSpPr>
        <p:grpSp>
          <p:nvGrpSpPr>
            <p:cNvPr id="41" name="Группа 40"/>
            <p:cNvGrpSpPr/>
            <p:nvPr/>
          </p:nvGrpSpPr>
          <p:grpSpPr>
            <a:xfrm>
              <a:off x="5611979" y="2118796"/>
              <a:ext cx="3064477" cy="3617457"/>
              <a:chOff x="5255740" y="2136961"/>
              <a:chExt cx="3064477" cy="3617457"/>
            </a:xfrm>
          </p:grpSpPr>
          <p:sp>
            <p:nvSpPr>
              <p:cNvPr id="36" name="Овал 35"/>
              <p:cNvSpPr/>
              <p:nvPr/>
            </p:nvSpPr>
            <p:spPr>
              <a:xfrm>
                <a:off x="5346356" y="4873874"/>
                <a:ext cx="2883243" cy="880544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35" name="Овал 34"/>
              <p:cNvSpPr/>
              <p:nvPr/>
            </p:nvSpPr>
            <p:spPr>
              <a:xfrm>
                <a:off x="5346357" y="4055230"/>
                <a:ext cx="2883243" cy="70711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33" name="Овал 32"/>
              <p:cNvSpPr/>
              <p:nvPr/>
            </p:nvSpPr>
            <p:spPr>
              <a:xfrm>
                <a:off x="5255741" y="2883873"/>
                <a:ext cx="2883243" cy="1150505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21" name="Овал 20"/>
              <p:cNvSpPr/>
              <p:nvPr/>
            </p:nvSpPr>
            <p:spPr>
              <a:xfrm>
                <a:off x="5255740" y="2136961"/>
                <a:ext cx="2883243" cy="63847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3" name="Содержимое 2"/>
              <p:cNvSpPr txBox="1">
                <a:spLocks/>
              </p:cNvSpPr>
              <p:nvPr/>
            </p:nvSpPr>
            <p:spPr>
              <a:xfrm>
                <a:off x="5453449" y="2255204"/>
                <a:ext cx="2570205" cy="47244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uk-UA" sz="1600" dirty="0" smtClean="0">
                    <a:solidFill>
                      <a:srgbClr val="002060"/>
                    </a:solidFill>
                  </a:rPr>
                  <a:t>Плануються </a:t>
                </a:r>
                <a:r>
                  <a:rPr lang="uk-UA" sz="1600" b="1" dirty="0" smtClean="0">
                    <a:solidFill>
                      <a:srgbClr val="002060"/>
                    </a:solidFill>
                  </a:rPr>
                  <a:t>ресурси</a:t>
                </a:r>
                <a:r>
                  <a:rPr lang="uk-UA" sz="1600" dirty="0" smtClean="0">
                    <a:solidFill>
                      <a:srgbClr val="002060"/>
                    </a:solidFill>
                  </a:rPr>
                  <a:t>, а не результати</a:t>
                </a:r>
                <a:endParaRPr lang="uk-UA" sz="16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0" name="Содержимое 2"/>
              <p:cNvSpPr txBox="1">
                <a:spLocks/>
              </p:cNvSpPr>
              <p:nvPr/>
            </p:nvSpPr>
            <p:spPr>
              <a:xfrm>
                <a:off x="5255741" y="3039414"/>
                <a:ext cx="2957383" cy="8801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uk-UA" sz="1600" dirty="0" smtClean="0">
                    <a:solidFill>
                      <a:srgbClr val="002060"/>
                    </a:solidFill>
                  </a:rPr>
                  <a:t>Бюджет </a:t>
                </a:r>
                <a:r>
                  <a:rPr lang="uk-UA" sz="1600" dirty="0">
                    <a:solidFill>
                      <a:srgbClr val="002060"/>
                    </a:solidFill>
                  </a:rPr>
                  <a:t>формується</a:t>
                </a:r>
                <a:r>
                  <a:rPr lang="uk-UA" sz="1600" b="1" dirty="0">
                    <a:solidFill>
                      <a:srgbClr val="002060"/>
                    </a:solidFill>
                  </a:rPr>
                  <a:t> </a:t>
                </a:r>
                <a:r>
                  <a:rPr lang="uk-UA" sz="1600" dirty="0">
                    <a:solidFill>
                      <a:srgbClr val="002060"/>
                    </a:solidFill>
                  </a:rPr>
                  <a:t>від </a:t>
                </a:r>
                <a:r>
                  <a:rPr lang="uk-UA" sz="1600" b="1" dirty="0" smtClean="0">
                    <a:solidFill>
                      <a:srgbClr val="002060"/>
                    </a:solidFill>
                  </a:rPr>
                  <a:t>попереднього року </a:t>
                </a:r>
                <a:r>
                  <a:rPr lang="uk-UA" sz="1600" dirty="0" smtClean="0">
                    <a:solidFill>
                      <a:srgbClr val="002060"/>
                    </a:solidFill>
                  </a:rPr>
                  <a:t>та </a:t>
                </a:r>
                <a:r>
                  <a:rPr lang="uk-UA" sz="1600" b="1" dirty="0" smtClean="0">
                    <a:solidFill>
                      <a:srgbClr val="002060"/>
                    </a:solidFill>
                  </a:rPr>
                  <a:t>мережі </a:t>
                </a:r>
                <a:r>
                  <a:rPr lang="uk-UA" sz="1600" dirty="0">
                    <a:solidFill>
                      <a:srgbClr val="002060"/>
                    </a:solidFill>
                  </a:rPr>
                  <a:t>установ, а не від </a:t>
                </a:r>
                <a:r>
                  <a:rPr lang="uk-UA" sz="1600" dirty="0" smtClean="0">
                    <a:solidFill>
                      <a:srgbClr val="002060"/>
                    </a:solidFill>
                  </a:rPr>
                  <a:t>потреб споживачів публічних послуг</a:t>
                </a:r>
                <a:endParaRPr lang="uk-UA" sz="1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1" name="Содержимое 2"/>
              <p:cNvSpPr txBox="1">
                <a:spLocks/>
              </p:cNvSpPr>
              <p:nvPr/>
            </p:nvSpPr>
            <p:spPr>
              <a:xfrm>
                <a:off x="5255741" y="4079589"/>
                <a:ext cx="3064476" cy="5897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uk-UA" sz="1500" dirty="0" smtClean="0">
                    <a:solidFill>
                      <a:srgbClr val="002060"/>
                    </a:solidFill>
                  </a:rPr>
                  <a:t>Якість та обсяг послуг </a:t>
                </a:r>
                <a:r>
                  <a:rPr lang="uk-UA" sz="1500" b="1" dirty="0" smtClean="0">
                    <a:solidFill>
                      <a:srgbClr val="002060"/>
                    </a:solidFill>
                  </a:rPr>
                  <a:t>не корелюють </a:t>
                </a:r>
                <a:r>
                  <a:rPr lang="uk-UA" sz="1500" dirty="0" smtClean="0">
                    <a:solidFill>
                      <a:srgbClr val="002060"/>
                    </a:solidFill>
                  </a:rPr>
                  <a:t>з обсягом витрат</a:t>
                </a:r>
                <a:endParaRPr lang="uk-UA" sz="15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2" name="Содержимое 2"/>
              <p:cNvSpPr txBox="1">
                <a:spLocks/>
              </p:cNvSpPr>
              <p:nvPr/>
            </p:nvSpPr>
            <p:spPr>
              <a:xfrm>
                <a:off x="5544066" y="4962883"/>
                <a:ext cx="2534320" cy="6173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uk-UA" sz="1500" dirty="0" smtClean="0">
                    <a:solidFill>
                      <a:srgbClr val="002060"/>
                    </a:solidFill>
                  </a:rPr>
                  <a:t>Контролюється «</a:t>
                </a:r>
                <a:r>
                  <a:rPr lang="uk-UA" sz="1500" b="1" dirty="0" smtClean="0">
                    <a:solidFill>
                      <a:srgbClr val="002060"/>
                    </a:solidFill>
                  </a:rPr>
                  <a:t>цільове»</a:t>
                </a:r>
                <a:r>
                  <a:rPr lang="uk-UA" sz="1500" dirty="0" smtClean="0">
                    <a:solidFill>
                      <a:srgbClr val="002060"/>
                    </a:solidFill>
                  </a:rPr>
                  <a:t>, а не результативне використання коштів</a:t>
                </a:r>
                <a:endParaRPr lang="uk-UA" sz="1500" dirty="0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40" name="Группа 39"/>
            <p:cNvGrpSpPr/>
            <p:nvPr/>
          </p:nvGrpSpPr>
          <p:grpSpPr>
            <a:xfrm>
              <a:off x="748456" y="2037278"/>
              <a:ext cx="4818215" cy="3552732"/>
              <a:chOff x="376928" y="2067085"/>
              <a:chExt cx="4818215" cy="3552732"/>
            </a:xfrm>
          </p:grpSpPr>
          <p:sp>
            <p:nvSpPr>
              <p:cNvPr id="18" name="Стрелка вправо 17"/>
              <p:cNvSpPr/>
              <p:nvPr/>
            </p:nvSpPr>
            <p:spPr>
              <a:xfrm>
                <a:off x="4725585" y="2373274"/>
                <a:ext cx="363602" cy="232452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grpSp>
            <p:nvGrpSpPr>
              <p:cNvPr id="39" name="Группа 38"/>
              <p:cNvGrpSpPr/>
              <p:nvPr/>
            </p:nvGrpSpPr>
            <p:grpSpPr>
              <a:xfrm>
                <a:off x="376928" y="2067085"/>
                <a:ext cx="4292352" cy="3552732"/>
                <a:chOff x="376928" y="2067085"/>
                <a:chExt cx="4292352" cy="3552732"/>
              </a:xfrm>
            </p:grpSpPr>
            <p:sp>
              <p:nvSpPr>
                <p:cNvPr id="25" name="Скругленный прямоугольник 24"/>
                <p:cNvSpPr/>
                <p:nvPr/>
              </p:nvSpPr>
              <p:spPr>
                <a:xfrm>
                  <a:off x="474208" y="5097760"/>
                  <a:ext cx="4195072" cy="522057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24" name="Скругленный прямоугольник 23"/>
                <p:cNvSpPr/>
                <p:nvPr/>
              </p:nvSpPr>
              <p:spPr>
                <a:xfrm>
                  <a:off x="460285" y="3955625"/>
                  <a:ext cx="4195072" cy="907385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22" name="Скругленный прямоугольник 21"/>
                <p:cNvSpPr/>
                <p:nvPr/>
              </p:nvSpPr>
              <p:spPr>
                <a:xfrm>
                  <a:off x="440563" y="3170616"/>
                  <a:ext cx="4195072" cy="522057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20" name="Скругленный прямоугольник 19"/>
                <p:cNvSpPr/>
                <p:nvPr/>
              </p:nvSpPr>
              <p:spPr>
                <a:xfrm>
                  <a:off x="376928" y="2067085"/>
                  <a:ext cx="4195072" cy="907385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8" name="Содержимое 2"/>
                <p:cNvSpPr txBox="1">
                  <a:spLocks/>
                </p:cNvSpPr>
                <p:nvPr/>
              </p:nvSpPr>
              <p:spPr>
                <a:xfrm>
                  <a:off x="440563" y="2118796"/>
                  <a:ext cx="4016107" cy="75442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32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spcBef>
                      <a:spcPts val="0"/>
                    </a:spcBef>
                    <a:spcAft>
                      <a:spcPts val="1200"/>
                    </a:spcAft>
                  </a:pPr>
                  <a:r>
                    <a:rPr lang="uk-UA" sz="1600" dirty="0" smtClean="0">
                      <a:solidFill>
                        <a:srgbClr val="002060"/>
                      </a:solidFill>
                    </a:rPr>
                    <a:t>Бюджетний процес на місцевому рівні </a:t>
                  </a:r>
                  <a:r>
                    <a:rPr lang="uk-UA" sz="1600" b="1" dirty="0">
                      <a:solidFill>
                        <a:srgbClr val="002060"/>
                      </a:solidFill>
                    </a:rPr>
                    <a:t>слабко </a:t>
                  </a:r>
                  <a:r>
                    <a:rPr lang="uk-UA" sz="1600" b="1" dirty="0" smtClean="0">
                      <a:solidFill>
                        <a:srgbClr val="002060"/>
                      </a:solidFill>
                    </a:rPr>
                    <a:t>пов'язаний </a:t>
                  </a:r>
                  <a:r>
                    <a:rPr lang="uk-UA" sz="1600" dirty="0" smtClean="0">
                      <a:solidFill>
                        <a:srgbClr val="002060"/>
                      </a:solidFill>
                    </a:rPr>
                    <a:t>зі стратегічними пріоритетами та цілями розвитку громади</a:t>
                  </a:r>
                  <a:endParaRPr lang="uk-UA" sz="1600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6" name="Содержимое 2"/>
                <p:cNvSpPr txBox="1">
                  <a:spLocks/>
                </p:cNvSpPr>
                <p:nvPr/>
              </p:nvSpPr>
              <p:spPr>
                <a:xfrm>
                  <a:off x="617837" y="3170616"/>
                  <a:ext cx="3896497" cy="522057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32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spcBef>
                      <a:spcPts val="0"/>
                    </a:spcBef>
                    <a:spcAft>
                      <a:spcPts val="1200"/>
                    </a:spcAft>
                  </a:pPr>
                  <a:r>
                    <a:rPr lang="uk-UA" sz="1600" dirty="0" smtClean="0">
                      <a:solidFill>
                        <a:srgbClr val="002060"/>
                      </a:solidFill>
                    </a:rPr>
                    <a:t>Горизонт планування обмежений </a:t>
                  </a:r>
                  <a:r>
                    <a:rPr lang="uk-UA" sz="1600" b="1" dirty="0">
                      <a:solidFill>
                        <a:srgbClr val="002060"/>
                      </a:solidFill>
                    </a:rPr>
                    <a:t>одним </a:t>
                  </a:r>
                  <a:r>
                    <a:rPr lang="uk-UA" sz="1600" b="1" dirty="0" smtClean="0">
                      <a:solidFill>
                        <a:srgbClr val="002060"/>
                      </a:solidFill>
                    </a:rPr>
                    <a:t>роком</a:t>
                  </a:r>
                  <a:r>
                    <a:rPr lang="uk-UA" sz="1600" dirty="0" smtClean="0">
                      <a:solidFill>
                        <a:srgbClr val="002060"/>
                      </a:solidFill>
                    </a:rPr>
                    <a:t> (прогнозування - двома)</a:t>
                  </a:r>
                  <a:endParaRPr lang="uk-UA" sz="1600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7" name="Содержимое 2"/>
                <p:cNvSpPr txBox="1">
                  <a:spLocks/>
                </p:cNvSpPr>
                <p:nvPr/>
              </p:nvSpPr>
              <p:spPr>
                <a:xfrm>
                  <a:off x="544298" y="3992188"/>
                  <a:ext cx="4027702" cy="824879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32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spcBef>
                      <a:spcPts val="0"/>
                    </a:spcBef>
                    <a:spcAft>
                      <a:spcPts val="1200"/>
                    </a:spcAft>
                  </a:pPr>
                  <a:r>
                    <a:rPr lang="uk-UA" sz="1600" b="1" dirty="0" smtClean="0">
                      <a:solidFill>
                        <a:srgbClr val="002060"/>
                      </a:solidFill>
                    </a:rPr>
                    <a:t>Негнучка</a:t>
                  </a:r>
                  <a:r>
                    <a:rPr lang="uk-UA" sz="1600" dirty="0" smtClean="0">
                      <a:solidFill>
                        <a:srgbClr val="002060"/>
                      </a:solidFill>
                    </a:rPr>
                    <a:t> система управління </a:t>
                  </a:r>
                  <a:r>
                    <a:rPr lang="uk-UA" sz="1600" dirty="0">
                      <a:solidFill>
                        <a:srgbClr val="002060"/>
                      </a:solidFill>
                    </a:rPr>
                    <a:t>витратами розпорядників </a:t>
                  </a:r>
                  <a:r>
                    <a:rPr lang="uk-UA" sz="1600" dirty="0" smtClean="0">
                      <a:solidFill>
                        <a:srgbClr val="002060"/>
                      </a:solidFill>
                    </a:rPr>
                    <a:t>унаслідок </a:t>
                  </a:r>
                  <a:r>
                    <a:rPr lang="uk-UA" sz="1600" dirty="0">
                      <a:solidFill>
                        <a:srgbClr val="002060"/>
                      </a:solidFill>
                    </a:rPr>
                    <a:t>надмірної </a:t>
                  </a:r>
                  <a:r>
                    <a:rPr lang="uk-UA" sz="1600" dirty="0" smtClean="0">
                      <a:solidFill>
                        <a:srgbClr val="002060"/>
                      </a:solidFill>
                    </a:rPr>
                    <a:t>регламентації</a:t>
                  </a:r>
                  <a:endParaRPr lang="uk-UA" sz="16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8" name="Содержимое 2"/>
                <p:cNvSpPr txBox="1">
                  <a:spLocks/>
                </p:cNvSpPr>
                <p:nvPr/>
              </p:nvSpPr>
              <p:spPr>
                <a:xfrm>
                  <a:off x="617837" y="5085883"/>
                  <a:ext cx="3954163" cy="50028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32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spcBef>
                      <a:spcPts val="0"/>
                    </a:spcBef>
                    <a:spcAft>
                      <a:spcPts val="1200"/>
                    </a:spcAft>
                  </a:pPr>
                  <a:r>
                    <a:rPr lang="uk-UA" sz="1600" dirty="0" smtClean="0">
                      <a:solidFill>
                        <a:srgbClr val="002060"/>
                      </a:solidFill>
                    </a:rPr>
                    <a:t>Система нагляду і контролю спирається на </a:t>
                  </a:r>
                  <a:r>
                    <a:rPr lang="uk-UA" sz="1600" b="1" dirty="0" smtClean="0">
                      <a:solidFill>
                        <a:srgbClr val="002060"/>
                      </a:solidFill>
                    </a:rPr>
                    <a:t>зовнішній </a:t>
                  </a:r>
                  <a:r>
                    <a:rPr lang="uk-UA" sz="1600" b="1" dirty="0" smtClean="0">
                      <a:solidFill>
                        <a:srgbClr val="002060"/>
                      </a:solidFill>
                    </a:rPr>
                    <a:t>контроль</a:t>
                  </a:r>
                  <a:endParaRPr lang="uk-UA" sz="1600" b="1" dirty="0">
                    <a:solidFill>
                      <a:srgbClr val="002060"/>
                    </a:solidFill>
                  </a:endParaRPr>
                </a:p>
              </p:txBody>
            </p:sp>
          </p:grpSp>
          <p:sp>
            <p:nvSpPr>
              <p:cNvPr id="34" name="Стрелка вправо 33"/>
              <p:cNvSpPr/>
              <p:nvPr/>
            </p:nvSpPr>
            <p:spPr>
              <a:xfrm>
                <a:off x="4770197" y="3313035"/>
                <a:ext cx="363602" cy="232452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37" name="Стрелка вправо 36"/>
              <p:cNvSpPr/>
              <p:nvPr/>
            </p:nvSpPr>
            <p:spPr>
              <a:xfrm>
                <a:off x="4808782" y="4288401"/>
                <a:ext cx="363602" cy="232452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38" name="Стрелка вправо 37"/>
              <p:cNvSpPr/>
              <p:nvPr/>
            </p:nvSpPr>
            <p:spPr>
              <a:xfrm>
                <a:off x="4831541" y="5240856"/>
                <a:ext cx="363602" cy="232452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855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047584" y="2306595"/>
            <a:ext cx="7224584" cy="359169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endParaRPr lang="uk-UA" sz="1000" b="1" u="sng" dirty="0" smtClean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002060"/>
                </a:solidFill>
              </a:rPr>
              <a:t>Неналежна </a:t>
            </a:r>
            <a:r>
              <a:rPr lang="uk-UA" sz="2000" b="1" dirty="0" smtClean="0">
                <a:solidFill>
                  <a:srgbClr val="002060"/>
                </a:solidFill>
              </a:rPr>
              <a:t>якість</a:t>
            </a:r>
            <a:r>
              <a:rPr lang="uk-UA" sz="2000" dirty="0" smtClean="0">
                <a:solidFill>
                  <a:srgbClr val="002060"/>
                </a:solidFill>
              </a:rPr>
              <a:t> бюджетного прогнозування та планування</a:t>
            </a:r>
          </a:p>
          <a:p>
            <a:pPr marL="342900" indent="-3429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002060"/>
                </a:solidFill>
              </a:rPr>
              <a:t>Низькі </a:t>
            </a:r>
            <a:r>
              <a:rPr lang="uk-UA" sz="2000" b="1" dirty="0" smtClean="0">
                <a:solidFill>
                  <a:srgbClr val="002060"/>
                </a:solidFill>
              </a:rPr>
              <a:t>результативність</a:t>
            </a:r>
            <a:r>
              <a:rPr lang="uk-UA" sz="2000" dirty="0" smtClean="0">
                <a:solidFill>
                  <a:srgbClr val="002060"/>
                </a:solidFill>
              </a:rPr>
              <a:t> та </a:t>
            </a:r>
            <a:r>
              <a:rPr lang="uk-UA" sz="2000" b="1" dirty="0" smtClean="0">
                <a:solidFill>
                  <a:srgbClr val="002060"/>
                </a:solidFill>
              </a:rPr>
              <a:t>ефективність</a:t>
            </a:r>
            <a:r>
              <a:rPr lang="uk-UA" sz="2000" dirty="0" smtClean="0">
                <a:solidFill>
                  <a:srgbClr val="002060"/>
                </a:solidFill>
              </a:rPr>
              <a:t> </a:t>
            </a:r>
            <a:r>
              <a:rPr lang="uk-UA" sz="2000" dirty="0">
                <a:solidFill>
                  <a:srgbClr val="002060"/>
                </a:solidFill>
              </a:rPr>
              <a:t>використання бюджетних </a:t>
            </a:r>
            <a:r>
              <a:rPr lang="uk-UA" sz="2000" dirty="0" smtClean="0">
                <a:solidFill>
                  <a:srgbClr val="002060"/>
                </a:solidFill>
              </a:rPr>
              <a:t>коштів</a:t>
            </a:r>
          </a:p>
          <a:p>
            <a:pPr marL="342900" indent="-3429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002060"/>
                </a:solidFill>
              </a:rPr>
              <a:t>Відсутність у розпорядників стимулів для </a:t>
            </a:r>
            <a:r>
              <a:rPr lang="uk-UA" sz="2000" b="1" dirty="0" smtClean="0">
                <a:solidFill>
                  <a:srgbClr val="002060"/>
                </a:solidFill>
              </a:rPr>
              <a:t>економії</a:t>
            </a:r>
            <a:r>
              <a:rPr lang="uk-UA" sz="2000" dirty="0" smtClean="0">
                <a:solidFill>
                  <a:srgbClr val="002060"/>
                </a:solidFill>
              </a:rPr>
              <a:t> коштів</a:t>
            </a:r>
          </a:p>
          <a:p>
            <a:pPr marL="342900" indent="-3429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2000" b="1" dirty="0" smtClean="0">
                <a:solidFill>
                  <a:srgbClr val="002060"/>
                </a:solidFill>
              </a:rPr>
              <a:t>Незбалансованість</a:t>
            </a:r>
            <a:r>
              <a:rPr lang="uk-UA" sz="2000" dirty="0" smtClean="0">
                <a:solidFill>
                  <a:srgbClr val="002060"/>
                </a:solidFill>
              </a:rPr>
              <a:t> бюджету в середньо- та довгостроковій  перспективі</a:t>
            </a:r>
          </a:p>
          <a:p>
            <a:pPr marL="342900" indent="-3429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002060"/>
                </a:solidFill>
              </a:rPr>
              <a:t>Незадовільні </a:t>
            </a:r>
            <a:r>
              <a:rPr lang="uk-UA" sz="2000" b="1" dirty="0" smtClean="0">
                <a:solidFill>
                  <a:srgbClr val="002060"/>
                </a:solidFill>
              </a:rPr>
              <a:t>доступність</a:t>
            </a:r>
            <a:r>
              <a:rPr lang="uk-UA" sz="2000" dirty="0" smtClean="0">
                <a:solidFill>
                  <a:srgbClr val="002060"/>
                </a:solidFill>
              </a:rPr>
              <a:t> та </a:t>
            </a:r>
            <a:r>
              <a:rPr lang="uk-UA" sz="2000" b="1" dirty="0" smtClean="0">
                <a:solidFill>
                  <a:srgbClr val="002060"/>
                </a:solidFill>
              </a:rPr>
              <a:t>якість</a:t>
            </a:r>
            <a:r>
              <a:rPr lang="uk-UA" sz="2000" dirty="0" smtClean="0">
                <a:solidFill>
                  <a:srgbClr val="002060"/>
                </a:solidFill>
              </a:rPr>
              <a:t> публічних послуг</a:t>
            </a: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26309" y="1458193"/>
            <a:ext cx="7867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Наслідки «традиційного» бюджетування</a:t>
            </a:r>
          </a:p>
        </p:txBody>
      </p:sp>
    </p:spTree>
    <p:extLst>
      <p:ext uri="{BB962C8B-B14F-4D97-AF65-F5344CB8AC3E}">
        <p14:creationId xmlns:p14="http://schemas.microsoft.com/office/powerpoint/2010/main" val="150041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78800" y="1183147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ПЦМ для громади - сутність</a:t>
            </a:r>
            <a:endParaRPr lang="uk-UA" sz="3200" b="1" dirty="0">
              <a:solidFill>
                <a:srgbClr val="002060"/>
              </a:solidFill>
            </a:endParaRPr>
          </a:p>
        </p:txBody>
      </p:sp>
      <p:grpSp>
        <p:nvGrpSpPr>
          <p:cNvPr id="80" name="Группа 79"/>
          <p:cNvGrpSpPr/>
          <p:nvPr/>
        </p:nvGrpSpPr>
        <p:grpSpPr>
          <a:xfrm>
            <a:off x="506866" y="1823166"/>
            <a:ext cx="8316067" cy="3162949"/>
            <a:chOff x="506866" y="1823166"/>
            <a:chExt cx="8316067" cy="3162949"/>
          </a:xfrm>
        </p:grpSpPr>
        <p:grpSp>
          <p:nvGrpSpPr>
            <p:cNvPr id="102" name="Группа 101"/>
            <p:cNvGrpSpPr/>
            <p:nvPr/>
          </p:nvGrpSpPr>
          <p:grpSpPr>
            <a:xfrm>
              <a:off x="506866" y="1823166"/>
              <a:ext cx="8316067" cy="3162949"/>
              <a:chOff x="491855" y="2047323"/>
              <a:chExt cx="8316067" cy="3162949"/>
            </a:xfrm>
          </p:grpSpPr>
          <p:grpSp>
            <p:nvGrpSpPr>
              <p:cNvPr id="101" name="Группа 100"/>
              <p:cNvGrpSpPr/>
              <p:nvPr/>
            </p:nvGrpSpPr>
            <p:grpSpPr>
              <a:xfrm>
                <a:off x="3093474" y="2047323"/>
                <a:ext cx="3204576" cy="617455"/>
                <a:chOff x="3093474" y="2047323"/>
                <a:chExt cx="3204576" cy="617455"/>
              </a:xfrm>
            </p:grpSpPr>
            <p:sp>
              <p:nvSpPr>
                <p:cNvPr id="99" name="Скругленный прямоугольник 98"/>
                <p:cNvSpPr/>
                <p:nvPr/>
              </p:nvSpPr>
              <p:spPr>
                <a:xfrm>
                  <a:off x="3131839" y="2047323"/>
                  <a:ext cx="3113195" cy="617455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prstDash val="lg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100" name="TextBox 99"/>
                <p:cNvSpPr txBox="1"/>
                <p:nvPr/>
              </p:nvSpPr>
              <p:spPr>
                <a:xfrm>
                  <a:off x="3093474" y="2119191"/>
                  <a:ext cx="3204576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uk-UA" sz="1600" i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потреби</a:t>
                  </a:r>
                  <a:r>
                    <a:rPr lang="uk-UA" sz="1600" dirty="0" smtClean="0"/>
                    <a:t>                              </a:t>
                  </a:r>
                  <a:r>
                    <a:rPr lang="uk-UA" sz="1600" i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інтереси</a:t>
                  </a:r>
                  <a:endParaRPr lang="uk-UA" sz="1600" i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p:grpSp>
          <p:grpSp>
            <p:nvGrpSpPr>
              <p:cNvPr id="93" name="Группа 92"/>
              <p:cNvGrpSpPr/>
              <p:nvPr/>
            </p:nvGrpSpPr>
            <p:grpSpPr>
              <a:xfrm>
                <a:off x="491855" y="2145672"/>
                <a:ext cx="8316067" cy="3064600"/>
                <a:chOff x="516166" y="2026861"/>
                <a:chExt cx="8316067" cy="3064600"/>
              </a:xfrm>
            </p:grpSpPr>
            <p:grpSp>
              <p:nvGrpSpPr>
                <p:cNvPr id="73" name="Группа 72"/>
                <p:cNvGrpSpPr/>
                <p:nvPr/>
              </p:nvGrpSpPr>
              <p:grpSpPr>
                <a:xfrm>
                  <a:off x="516166" y="2855047"/>
                  <a:ext cx="8316067" cy="2236414"/>
                  <a:chOff x="430084" y="2343316"/>
                  <a:chExt cx="8527280" cy="2976254"/>
                </a:xfrm>
              </p:grpSpPr>
              <p:grpSp>
                <p:nvGrpSpPr>
                  <p:cNvPr id="21" name="Группа 20"/>
                  <p:cNvGrpSpPr/>
                  <p:nvPr/>
                </p:nvGrpSpPr>
                <p:grpSpPr>
                  <a:xfrm>
                    <a:off x="430084" y="3464575"/>
                    <a:ext cx="7467735" cy="826749"/>
                    <a:chOff x="976956" y="3436889"/>
                    <a:chExt cx="7467735" cy="826749"/>
                  </a:xfrm>
                </p:grpSpPr>
                <p:sp>
                  <p:nvSpPr>
                    <p:cNvPr id="18" name="Пятиугольник 17"/>
                    <p:cNvSpPr/>
                    <p:nvPr/>
                  </p:nvSpPr>
                  <p:spPr>
                    <a:xfrm>
                      <a:off x="6900249" y="3479438"/>
                      <a:ext cx="1544442" cy="784200"/>
                    </a:xfrm>
                    <a:prstGeom prst="homePlat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  <p:sp>
                  <p:nvSpPr>
                    <p:cNvPr id="17" name="Пятиугольник 16"/>
                    <p:cNvSpPr/>
                    <p:nvPr/>
                  </p:nvSpPr>
                  <p:spPr>
                    <a:xfrm>
                      <a:off x="4614628" y="3477079"/>
                      <a:ext cx="2261628" cy="784200"/>
                    </a:xfrm>
                    <a:prstGeom prst="homePlat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  <p:sp>
                  <p:nvSpPr>
                    <p:cNvPr id="16" name="Пятиугольник 15"/>
                    <p:cNvSpPr/>
                    <p:nvPr/>
                  </p:nvSpPr>
                  <p:spPr>
                    <a:xfrm>
                      <a:off x="2795792" y="3454827"/>
                      <a:ext cx="1794844" cy="784200"/>
                    </a:xfrm>
                    <a:prstGeom prst="homePlat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  <p:sp>
                  <p:nvSpPr>
                    <p:cNvPr id="3" name="Пятиугольник 2"/>
                    <p:cNvSpPr/>
                    <p:nvPr/>
                  </p:nvSpPr>
                  <p:spPr>
                    <a:xfrm>
                      <a:off x="976956" y="3436889"/>
                      <a:ext cx="1794844" cy="784200"/>
                    </a:xfrm>
                    <a:prstGeom prst="homePlat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  <p:sp>
                  <p:nvSpPr>
                    <p:cNvPr id="2" name="TextBox 1"/>
                    <p:cNvSpPr txBox="1"/>
                    <p:nvPr/>
                  </p:nvSpPr>
                  <p:spPr>
                    <a:xfrm>
                      <a:off x="1101665" y="3581167"/>
                      <a:ext cx="1224136" cy="45055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uk-UA" sz="1600" b="1" dirty="0" smtClean="0"/>
                        <a:t>Ресурси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12" name="TextBox 11"/>
                    <p:cNvSpPr txBox="1"/>
                    <p:nvPr/>
                  </p:nvSpPr>
                  <p:spPr>
                    <a:xfrm>
                      <a:off x="2928130" y="3595933"/>
                      <a:ext cx="1224136" cy="45055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uk-UA" sz="1600" b="1" dirty="0" smtClean="0"/>
                        <a:t>Витрати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4722973" y="3589939"/>
                      <a:ext cx="1894335" cy="45055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uk-UA" sz="1600" b="1" dirty="0" smtClean="0"/>
                        <a:t>Продукт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14" name="TextBox 13"/>
                    <p:cNvSpPr txBox="1"/>
                    <p:nvPr/>
                  </p:nvSpPr>
                  <p:spPr>
                    <a:xfrm>
                      <a:off x="6956848" y="3600247"/>
                      <a:ext cx="1384363" cy="45055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uk-UA" sz="1600" b="1" dirty="0" smtClean="0"/>
                        <a:t>Результат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  <p:grpSp>
                <p:nvGrpSpPr>
                  <p:cNvPr id="72" name="Группа 71"/>
                  <p:cNvGrpSpPr/>
                  <p:nvPr/>
                </p:nvGrpSpPr>
                <p:grpSpPr>
                  <a:xfrm>
                    <a:off x="7366871" y="2343316"/>
                    <a:ext cx="1590493" cy="1918640"/>
                    <a:chOff x="7366871" y="2343316"/>
                    <a:chExt cx="1590493" cy="1918640"/>
                  </a:xfrm>
                </p:grpSpPr>
                <p:grpSp>
                  <p:nvGrpSpPr>
                    <p:cNvPr id="24" name="Группа 23"/>
                    <p:cNvGrpSpPr/>
                    <p:nvPr/>
                  </p:nvGrpSpPr>
                  <p:grpSpPr>
                    <a:xfrm>
                      <a:off x="7366871" y="2343316"/>
                      <a:ext cx="1009395" cy="1423385"/>
                      <a:chOff x="7366871" y="2343316"/>
                      <a:chExt cx="1009395" cy="1423385"/>
                    </a:xfrm>
                  </p:grpSpPr>
                  <p:sp>
                    <p:nvSpPr>
                      <p:cNvPr id="20" name="Стрелка вниз 19"/>
                      <p:cNvSpPr/>
                      <p:nvPr/>
                    </p:nvSpPr>
                    <p:spPr>
                      <a:xfrm>
                        <a:off x="7366871" y="2443871"/>
                        <a:ext cx="1009395" cy="1322830"/>
                      </a:xfrm>
                      <a:prstGeom prst="downArrow">
                        <a:avLst>
                          <a:gd name="adj1" fmla="val 50000"/>
                          <a:gd name="adj2" fmla="val 56855"/>
                        </a:avLst>
                      </a:prstGeom>
                      <a:solidFill>
                        <a:schemeClr val="bg1">
                          <a:lumMod val="95000"/>
                        </a:schemeClr>
                      </a:solidFill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uk-UA"/>
                      </a:p>
                    </p:txBody>
                  </p:sp>
                  <p:sp>
                    <p:nvSpPr>
                      <p:cNvPr id="19" name="TextBox 18"/>
                      <p:cNvSpPr txBox="1"/>
                      <p:nvPr/>
                    </p:nvSpPr>
                    <p:spPr>
                      <a:xfrm rot="16200000">
                        <a:off x="7277452" y="2702908"/>
                        <a:ext cx="1224134" cy="50495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uk-UA" sz="1300" b="1" dirty="0" smtClean="0">
                            <a:solidFill>
                              <a:schemeClr val="bg1">
                                <a:lumMod val="65000"/>
                              </a:schemeClr>
                            </a:solidFill>
                          </a:rPr>
                          <a:t>Зовнішні чинники</a:t>
                        </a:r>
                        <a:endParaRPr lang="uk-UA" sz="1300" dirty="0">
                          <a:solidFill>
                            <a:schemeClr val="bg1">
                              <a:lumMod val="65000"/>
                            </a:schemeClr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25" name="Группа 24"/>
                    <p:cNvGrpSpPr/>
                    <p:nvPr/>
                  </p:nvGrpSpPr>
                  <p:grpSpPr>
                    <a:xfrm>
                      <a:off x="7905272" y="3527873"/>
                      <a:ext cx="1052092" cy="734083"/>
                      <a:chOff x="7905272" y="3527873"/>
                      <a:chExt cx="1052092" cy="734083"/>
                    </a:xfrm>
                  </p:grpSpPr>
                  <p:sp>
                    <p:nvSpPr>
                      <p:cNvPr id="23" name="Овал 22"/>
                      <p:cNvSpPr/>
                      <p:nvPr/>
                    </p:nvSpPr>
                    <p:spPr>
                      <a:xfrm rot="5400000">
                        <a:off x="8064276" y="3368869"/>
                        <a:ext cx="734083" cy="1052092"/>
                      </a:xfrm>
                      <a:prstGeom prst="ellipse">
                        <a:avLst/>
                      </a:prstGeom>
                      <a:gradFill flip="none" rotWithShape="1">
                        <a:gsLst>
                          <a:gs pos="0">
                            <a:schemeClr val="accent1">
                              <a:tint val="66000"/>
                              <a:satMod val="160000"/>
                            </a:schemeClr>
                          </a:gs>
                          <a:gs pos="50000">
                            <a:schemeClr val="accent1">
                              <a:tint val="44500"/>
                              <a:satMod val="160000"/>
                            </a:schemeClr>
                          </a:gs>
                          <a:gs pos="100000">
                            <a:schemeClr val="accent1">
                              <a:tint val="23500"/>
                              <a:satMod val="160000"/>
                            </a:schemeClr>
                          </a:gs>
                        </a:gsLst>
                        <a:lin ang="0" scaled="1"/>
                        <a:tileRect/>
                      </a:gradFill>
                      <a:ln>
                        <a:prstDash val="sysDash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uk-UA"/>
                      </a:p>
                    </p:txBody>
                  </p:sp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7971049" y="3617625"/>
                        <a:ext cx="943201" cy="45055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uk-UA" sz="1600" b="1" dirty="0" smtClean="0"/>
                          <a:t>Ефект</a:t>
                        </a:r>
                        <a:endParaRPr lang="uk-UA" sz="1600" dirty="0"/>
                      </a:p>
                    </p:txBody>
                  </p:sp>
                </p:grpSp>
              </p:grpSp>
              <p:grpSp>
                <p:nvGrpSpPr>
                  <p:cNvPr id="71" name="Группа 70"/>
                  <p:cNvGrpSpPr/>
                  <p:nvPr/>
                </p:nvGrpSpPr>
                <p:grpSpPr>
                  <a:xfrm>
                    <a:off x="1210443" y="4230744"/>
                    <a:ext cx="7290027" cy="1088826"/>
                    <a:chOff x="1210443" y="4230744"/>
                    <a:chExt cx="7290027" cy="1088826"/>
                  </a:xfrm>
                </p:grpSpPr>
                <p:sp>
                  <p:nvSpPr>
                    <p:cNvPr id="28" name="TextBox 27"/>
                    <p:cNvSpPr txBox="1"/>
                    <p:nvPr/>
                  </p:nvSpPr>
                  <p:spPr>
                    <a:xfrm>
                      <a:off x="1210443" y="4230744"/>
                      <a:ext cx="1588603" cy="38911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uk-UA" sz="13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Економія коштів</a:t>
                      </a:r>
                      <a:endParaRPr lang="uk-UA" sz="1300" i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32" name="TextBox 31"/>
                    <p:cNvSpPr txBox="1"/>
                    <p:nvPr/>
                  </p:nvSpPr>
                  <p:spPr>
                    <a:xfrm>
                      <a:off x="3010066" y="4262995"/>
                      <a:ext cx="1591867" cy="38911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uk-UA" sz="13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Продуктивність</a:t>
                      </a:r>
                      <a:endParaRPr lang="uk-UA" sz="1300" i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35" name="TextBox 34"/>
                    <p:cNvSpPr txBox="1"/>
                    <p:nvPr/>
                  </p:nvSpPr>
                  <p:spPr>
                    <a:xfrm>
                      <a:off x="5198570" y="4286858"/>
                      <a:ext cx="1728873" cy="38911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uk-UA" sz="13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Результативність</a:t>
                      </a:r>
                      <a:endParaRPr lang="uk-UA" sz="1300" i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grpSp>
                  <p:nvGrpSpPr>
                    <p:cNvPr id="36" name="Группа 35"/>
                    <p:cNvGrpSpPr/>
                    <p:nvPr/>
                  </p:nvGrpSpPr>
                  <p:grpSpPr>
                    <a:xfrm>
                      <a:off x="3606321" y="4678599"/>
                      <a:ext cx="2329213" cy="640971"/>
                      <a:chOff x="1299553" y="3955544"/>
                      <a:chExt cx="1483938" cy="640971"/>
                    </a:xfrm>
                  </p:grpSpPr>
                  <p:sp>
                    <p:nvSpPr>
                      <p:cNvPr id="37" name="Овал 36"/>
                      <p:cNvSpPr/>
                      <p:nvPr/>
                    </p:nvSpPr>
                    <p:spPr>
                      <a:xfrm rot="5400000">
                        <a:off x="1721036" y="3534061"/>
                        <a:ext cx="640971" cy="1483938"/>
                      </a:xfrm>
                      <a:prstGeom prst="ellipse">
                        <a:avLst/>
                      </a:prstGeom>
                      <a:gradFill flip="none" rotWithShape="1">
                        <a:gsLst>
                          <a:gs pos="0">
                            <a:schemeClr val="accent1">
                              <a:tint val="66000"/>
                              <a:satMod val="160000"/>
                            </a:schemeClr>
                          </a:gs>
                          <a:gs pos="50000">
                            <a:schemeClr val="accent1">
                              <a:tint val="44500"/>
                              <a:satMod val="160000"/>
                            </a:schemeClr>
                          </a:gs>
                          <a:gs pos="100000">
                            <a:schemeClr val="accent1">
                              <a:tint val="23500"/>
                              <a:satMod val="160000"/>
                            </a:schemeClr>
                          </a:gs>
                        </a:gsLst>
                        <a:lin ang="0" scaled="1"/>
                        <a:tileRect/>
                      </a:gradFill>
                      <a:ln>
                        <a:prstDash val="solid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uk-UA"/>
                      </a:p>
                    </p:txBody>
                  </p:sp>
                  <p:sp>
                    <p:nvSpPr>
                      <p:cNvPr id="38" name="TextBox 37"/>
                      <p:cNvSpPr txBox="1"/>
                      <p:nvPr/>
                    </p:nvSpPr>
                    <p:spPr>
                      <a:xfrm>
                        <a:off x="1469104" y="4043850"/>
                        <a:ext cx="1224136" cy="40959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uk-UA" sz="1400" b="1" dirty="0" smtClean="0"/>
                          <a:t>Ціна / Якість</a:t>
                        </a:r>
                        <a:endParaRPr lang="uk-UA" sz="1200" dirty="0"/>
                      </a:p>
                    </p:txBody>
                  </p:sp>
                </p:grpSp>
                <p:sp>
                  <p:nvSpPr>
                    <p:cNvPr id="41" name="TextBox 40"/>
                    <p:cNvSpPr txBox="1"/>
                    <p:nvPr/>
                  </p:nvSpPr>
                  <p:spPr>
                    <a:xfrm>
                      <a:off x="7106081" y="4299636"/>
                      <a:ext cx="1394389" cy="38911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uk-UA" sz="13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Ефективність</a:t>
                      </a:r>
                      <a:endParaRPr lang="uk-UA" sz="1300" i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70" name="Группа 69"/>
                  <p:cNvGrpSpPr/>
                  <p:nvPr/>
                </p:nvGrpSpPr>
                <p:grpSpPr>
                  <a:xfrm>
                    <a:off x="949334" y="4447165"/>
                    <a:ext cx="6930851" cy="551920"/>
                    <a:chOff x="949334" y="4447165"/>
                    <a:chExt cx="6930851" cy="551920"/>
                  </a:xfrm>
                </p:grpSpPr>
                <p:cxnSp>
                  <p:nvCxnSpPr>
                    <p:cNvPr id="59" name="Прямая со стрелкой 58"/>
                    <p:cNvCxnSpPr/>
                    <p:nvPr/>
                  </p:nvCxnSpPr>
                  <p:spPr>
                    <a:xfrm flipH="1">
                      <a:off x="7862949" y="4447165"/>
                      <a:ext cx="17236" cy="543430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1" name="Прямая со стрелкой 60"/>
                    <p:cNvCxnSpPr>
                      <a:endCxn id="37" idx="0"/>
                    </p:cNvCxnSpPr>
                    <p:nvPr/>
                  </p:nvCxnSpPr>
                  <p:spPr>
                    <a:xfrm flipH="1">
                      <a:off x="5935532" y="4982956"/>
                      <a:ext cx="1919771" cy="16129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Прямая со стрелкой 62"/>
                    <p:cNvCxnSpPr>
                      <a:stCxn id="37" idx="4"/>
                    </p:cNvCxnSpPr>
                    <p:nvPr/>
                  </p:nvCxnSpPr>
                  <p:spPr>
                    <a:xfrm flipH="1" flipV="1">
                      <a:off x="949334" y="4962536"/>
                      <a:ext cx="2656987" cy="36549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92" name="Группа 91"/>
                <p:cNvGrpSpPr/>
                <p:nvPr/>
              </p:nvGrpSpPr>
              <p:grpSpPr>
                <a:xfrm>
                  <a:off x="1084174" y="2026861"/>
                  <a:ext cx="7257146" cy="1718285"/>
                  <a:chOff x="1084174" y="2026861"/>
                  <a:chExt cx="7257146" cy="1718285"/>
                </a:xfrm>
              </p:grpSpPr>
              <p:grpSp>
                <p:nvGrpSpPr>
                  <p:cNvPr id="8" name="Группа 7"/>
                  <p:cNvGrpSpPr/>
                  <p:nvPr/>
                </p:nvGrpSpPr>
                <p:grpSpPr>
                  <a:xfrm>
                    <a:off x="3539507" y="2026861"/>
                    <a:ext cx="2271521" cy="1565034"/>
                    <a:chOff x="3533519" y="2026861"/>
                    <a:chExt cx="2271521" cy="1565034"/>
                  </a:xfrm>
                </p:grpSpPr>
                <p:sp>
                  <p:nvSpPr>
                    <p:cNvPr id="64" name="Овал 63"/>
                    <p:cNvSpPr/>
                    <p:nvPr/>
                  </p:nvSpPr>
                  <p:spPr>
                    <a:xfrm rot="5400000">
                      <a:off x="4428461" y="1715758"/>
                      <a:ext cx="481638" cy="227152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  <a:ln>
                      <a:prstDash val="sysDot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  <p:sp>
                  <p:nvSpPr>
                    <p:cNvPr id="62" name="Прямоугольник 61"/>
                    <p:cNvSpPr/>
                    <p:nvPr/>
                  </p:nvSpPr>
                  <p:spPr>
                    <a:xfrm>
                      <a:off x="3802475" y="3226978"/>
                      <a:ext cx="1745585" cy="364917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  <p:sp>
                  <p:nvSpPr>
                    <p:cNvPr id="4" name="Прямоугольник 3"/>
                    <p:cNvSpPr/>
                    <p:nvPr/>
                  </p:nvSpPr>
                  <p:spPr>
                    <a:xfrm>
                      <a:off x="4107720" y="2026861"/>
                      <a:ext cx="1205026" cy="364917"/>
                    </a:xfrm>
                    <a:prstGeom prst="rect">
                      <a:avLst/>
                    </a:prstGeom>
                    <a:solidFill>
                      <a:schemeClr val="accent1">
                        <a:lumMod val="20000"/>
                        <a:lumOff val="80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  <p:sp>
                  <p:nvSpPr>
                    <p:cNvPr id="56" name="TextBox 55"/>
                    <p:cNvSpPr txBox="1"/>
                    <p:nvPr/>
                  </p:nvSpPr>
                  <p:spPr>
                    <a:xfrm>
                      <a:off x="4092040" y="2054607"/>
                      <a:ext cx="1220124" cy="29238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uk-UA" sz="1300" b="1" dirty="0" smtClean="0">
                          <a:solidFill>
                            <a:srgbClr val="002060"/>
                          </a:solidFill>
                        </a:rPr>
                        <a:t>ГРОМАДА</a:t>
                      </a:r>
                      <a:endParaRPr lang="uk-UA" sz="1300" dirty="0">
                        <a:solidFill>
                          <a:srgbClr val="002060"/>
                        </a:solidFill>
                      </a:endParaRPr>
                    </a:p>
                  </p:txBody>
                </p:sp>
                <p:sp>
                  <p:nvSpPr>
                    <p:cNvPr id="58" name="TextBox 57"/>
                    <p:cNvSpPr txBox="1"/>
                    <p:nvPr/>
                  </p:nvSpPr>
                  <p:spPr>
                    <a:xfrm>
                      <a:off x="4229290" y="2681855"/>
                      <a:ext cx="919839" cy="29238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uk-UA" sz="1300" b="1" dirty="0" smtClean="0">
                          <a:solidFill>
                            <a:srgbClr val="002060"/>
                          </a:solidFill>
                        </a:rPr>
                        <a:t>БЮДЖЕТ</a:t>
                      </a:r>
                      <a:endParaRPr lang="uk-UA" sz="1300" dirty="0">
                        <a:solidFill>
                          <a:srgbClr val="002060"/>
                        </a:solidFill>
                      </a:endParaRPr>
                    </a:p>
                  </p:txBody>
                </p:sp>
                <p:sp>
                  <p:nvSpPr>
                    <p:cNvPr id="60" name="TextBox 59"/>
                    <p:cNvSpPr txBox="1"/>
                    <p:nvPr/>
                  </p:nvSpPr>
                  <p:spPr>
                    <a:xfrm>
                      <a:off x="3711883" y="3237685"/>
                      <a:ext cx="1954654" cy="29238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uk-UA" sz="1300" b="1" dirty="0" smtClean="0">
                          <a:solidFill>
                            <a:srgbClr val="002060"/>
                          </a:solidFill>
                        </a:rPr>
                        <a:t>РОЗПОРЯДНИКИ</a:t>
                      </a:r>
                      <a:endParaRPr lang="uk-UA" sz="1300" dirty="0">
                        <a:solidFill>
                          <a:srgbClr val="002060"/>
                        </a:solidFill>
                      </a:endParaRPr>
                    </a:p>
                  </p:txBody>
                </p:sp>
              </p:grpSp>
              <p:grpSp>
                <p:nvGrpSpPr>
                  <p:cNvPr id="91" name="Группа 90"/>
                  <p:cNvGrpSpPr/>
                  <p:nvPr/>
                </p:nvGrpSpPr>
                <p:grpSpPr>
                  <a:xfrm>
                    <a:off x="1084174" y="2269420"/>
                    <a:ext cx="7257146" cy="1475726"/>
                    <a:chOff x="1084174" y="2269420"/>
                    <a:chExt cx="7257146" cy="1475726"/>
                  </a:xfrm>
                </p:grpSpPr>
                <p:cxnSp>
                  <p:nvCxnSpPr>
                    <p:cNvPr id="26" name="Прямая со стрелкой 25"/>
                    <p:cNvCxnSpPr/>
                    <p:nvPr/>
                  </p:nvCxnSpPr>
                  <p:spPr>
                    <a:xfrm flipH="1">
                      <a:off x="1090162" y="2269420"/>
                      <a:ext cx="2065988" cy="0"/>
                    </a:xfrm>
                    <a:prstGeom prst="straightConnector1">
                      <a:avLst/>
                    </a:prstGeom>
                    <a:ln>
                      <a:prstDash val="dashDot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" name="Прямая со стрелкой 43"/>
                    <p:cNvCxnSpPr/>
                    <p:nvPr/>
                  </p:nvCxnSpPr>
                  <p:spPr>
                    <a:xfrm>
                      <a:off x="1084174" y="2269420"/>
                      <a:ext cx="0" cy="1414685"/>
                    </a:xfrm>
                    <a:prstGeom prst="straightConnector1">
                      <a:avLst/>
                    </a:prstGeom>
                    <a:ln>
                      <a:prstDash val="dashDot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" name="Прямая со стрелкой 51"/>
                    <p:cNvCxnSpPr>
                      <a:endCxn id="64" idx="4"/>
                    </p:cNvCxnSpPr>
                    <p:nvPr/>
                  </p:nvCxnSpPr>
                  <p:spPr>
                    <a:xfrm flipV="1">
                      <a:off x="1921020" y="2851519"/>
                      <a:ext cx="1618488" cy="855170"/>
                    </a:xfrm>
                    <a:prstGeom prst="straightConnector1">
                      <a:avLst/>
                    </a:prstGeom>
                    <a:ln>
                      <a:prstDash val="dashDot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Прямая со стрелкой 67"/>
                    <p:cNvCxnSpPr>
                      <a:stCxn id="64" idx="5"/>
                    </p:cNvCxnSpPr>
                    <p:nvPr/>
                  </p:nvCxnSpPr>
                  <p:spPr>
                    <a:xfrm flipH="1">
                      <a:off x="2597997" y="3021804"/>
                      <a:ext cx="1274168" cy="679996"/>
                    </a:xfrm>
                    <a:prstGeom prst="straightConnector1">
                      <a:avLst/>
                    </a:prstGeom>
                    <a:ln>
                      <a:prstDash val="dashDot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" name="Прямая со стрелкой 74"/>
                    <p:cNvCxnSpPr>
                      <a:stCxn id="16" idx="0"/>
                    </p:cNvCxnSpPr>
                    <p:nvPr/>
                  </p:nvCxnSpPr>
                  <p:spPr>
                    <a:xfrm flipV="1">
                      <a:off x="3017829" y="3305461"/>
                      <a:ext cx="798847" cy="405600"/>
                    </a:xfrm>
                    <a:prstGeom prst="straightConnector1">
                      <a:avLst/>
                    </a:prstGeom>
                    <a:ln>
                      <a:prstDash val="dashDot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" name="Прямая со стрелкой 78"/>
                    <p:cNvCxnSpPr/>
                    <p:nvPr/>
                  </p:nvCxnSpPr>
                  <p:spPr>
                    <a:xfrm>
                      <a:off x="5549335" y="3337984"/>
                      <a:ext cx="390817" cy="359600"/>
                    </a:xfrm>
                    <a:prstGeom prst="straightConnector1">
                      <a:avLst/>
                    </a:prstGeom>
                    <a:ln>
                      <a:prstDash val="dashDot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3" name="Прямая со стрелкой 82"/>
                    <p:cNvCxnSpPr/>
                    <p:nvPr/>
                  </p:nvCxnSpPr>
                  <p:spPr>
                    <a:xfrm flipH="1" flipV="1">
                      <a:off x="6177464" y="2596015"/>
                      <a:ext cx="990473" cy="1093620"/>
                    </a:xfrm>
                    <a:prstGeom prst="straightConnector1">
                      <a:avLst/>
                    </a:prstGeom>
                    <a:ln>
                      <a:prstDash val="dashDot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Прямая со стрелкой 84"/>
                    <p:cNvCxnSpPr>
                      <a:stCxn id="23" idx="2"/>
                    </p:cNvCxnSpPr>
                    <p:nvPr/>
                  </p:nvCxnSpPr>
                  <p:spPr>
                    <a:xfrm flipV="1">
                      <a:off x="8319216" y="2318886"/>
                      <a:ext cx="22104" cy="1426260"/>
                    </a:xfrm>
                    <a:prstGeom prst="straightConnector1">
                      <a:avLst/>
                    </a:prstGeom>
                    <a:ln>
                      <a:prstDash val="dashDot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Прямая со стрелкой 88"/>
                    <p:cNvCxnSpPr/>
                    <p:nvPr/>
                  </p:nvCxnSpPr>
                  <p:spPr>
                    <a:xfrm flipH="1">
                      <a:off x="6269346" y="2308881"/>
                      <a:ext cx="2049871" cy="639"/>
                    </a:xfrm>
                    <a:prstGeom prst="straightConnector1">
                      <a:avLst/>
                    </a:prstGeom>
                    <a:ln>
                      <a:prstDash val="dashDot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cxnSp>
          <p:nvCxnSpPr>
            <p:cNvPr id="86" name="Прямая со стрелкой 85"/>
            <p:cNvCxnSpPr/>
            <p:nvPr/>
          </p:nvCxnSpPr>
          <p:spPr>
            <a:xfrm flipV="1">
              <a:off x="1013255" y="4181499"/>
              <a:ext cx="0" cy="52346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/>
          <p:cNvSpPr txBox="1"/>
          <p:nvPr/>
        </p:nvSpPr>
        <p:spPr>
          <a:xfrm>
            <a:off x="548888" y="5250876"/>
            <a:ext cx="83160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uk-UA" sz="1400" dirty="0" smtClean="0">
                <a:solidFill>
                  <a:srgbClr val="002060"/>
                </a:solidFill>
              </a:rPr>
              <a:t>В громаді </a:t>
            </a:r>
            <a:r>
              <a:rPr lang="uk-UA" sz="1400" b="1" dirty="0" smtClean="0">
                <a:solidFill>
                  <a:srgbClr val="002060"/>
                </a:solidFill>
              </a:rPr>
              <a:t>зростає кількість дітей </a:t>
            </a:r>
            <a:r>
              <a:rPr lang="uk-UA" sz="1400" dirty="0" smtClean="0">
                <a:solidFill>
                  <a:srgbClr val="002060"/>
                </a:solidFill>
              </a:rPr>
              <a:t>дошкільного віку</a:t>
            </a:r>
            <a:r>
              <a:rPr lang="uk-UA" sz="1400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buFontTx/>
              <a:buAutoNum type="arabicPeriod"/>
            </a:pPr>
            <a:r>
              <a:rPr lang="uk-UA" sz="1400" dirty="0" smtClean="0">
                <a:solidFill>
                  <a:srgbClr val="002060"/>
                </a:solidFill>
              </a:rPr>
              <a:t>Громада </a:t>
            </a:r>
            <a:r>
              <a:rPr lang="uk-UA" sz="1400" b="1" dirty="0" smtClean="0">
                <a:solidFill>
                  <a:srgbClr val="002060"/>
                </a:solidFill>
              </a:rPr>
              <a:t>потребує</a:t>
            </a:r>
            <a:r>
              <a:rPr lang="uk-UA" sz="1400" dirty="0" smtClean="0">
                <a:solidFill>
                  <a:srgbClr val="002060"/>
                </a:solidFill>
              </a:rPr>
              <a:t> збільшення обсягу і якості послуг  дошкільної освіти. </a:t>
            </a:r>
          </a:p>
          <a:p>
            <a:pPr marL="342900" indent="-342900">
              <a:buAutoNum type="arabicPeriod"/>
            </a:pPr>
            <a:r>
              <a:rPr lang="uk-UA" sz="1400" dirty="0" smtClean="0">
                <a:solidFill>
                  <a:srgbClr val="002060"/>
                </a:solidFill>
              </a:rPr>
              <a:t>Громада </a:t>
            </a:r>
            <a:r>
              <a:rPr lang="uk-UA" sz="1400" b="1" dirty="0" smtClean="0">
                <a:solidFill>
                  <a:srgbClr val="002060"/>
                </a:solidFill>
              </a:rPr>
              <a:t>планує </a:t>
            </a:r>
            <a:r>
              <a:rPr lang="uk-UA" sz="1400" dirty="0" smtClean="0">
                <a:solidFill>
                  <a:srgbClr val="002060"/>
                </a:solidFill>
              </a:rPr>
              <a:t>і </a:t>
            </a:r>
            <a:r>
              <a:rPr lang="uk-UA" sz="1400" b="1" dirty="0" smtClean="0">
                <a:solidFill>
                  <a:srgbClr val="002060"/>
                </a:solidFill>
              </a:rPr>
              <a:t>виділяє</a:t>
            </a:r>
            <a:r>
              <a:rPr lang="uk-UA" sz="1400" dirty="0" smtClean="0">
                <a:solidFill>
                  <a:srgbClr val="002060"/>
                </a:solidFill>
              </a:rPr>
              <a:t> розпоряднику ресурси </a:t>
            </a:r>
            <a:r>
              <a:rPr lang="uk-UA" sz="1400" dirty="0" smtClean="0">
                <a:solidFill>
                  <a:srgbClr val="002060"/>
                </a:solidFill>
              </a:rPr>
              <a:t>на </a:t>
            </a:r>
            <a:r>
              <a:rPr lang="uk-UA" sz="1400" dirty="0" smtClean="0">
                <a:solidFill>
                  <a:srgbClr val="002060"/>
                </a:solidFill>
              </a:rPr>
              <a:t>реконструкцію ДНЗ.</a:t>
            </a:r>
          </a:p>
          <a:p>
            <a:pPr marL="342900" indent="-342900">
              <a:buAutoNum type="arabicPeriod"/>
            </a:pPr>
            <a:r>
              <a:rPr lang="uk-UA" sz="1400" dirty="0" smtClean="0">
                <a:solidFill>
                  <a:srgbClr val="002060"/>
                </a:solidFill>
              </a:rPr>
              <a:t>Розпорядник </a:t>
            </a:r>
            <a:r>
              <a:rPr lang="uk-UA" sz="1400" b="1" dirty="0" smtClean="0">
                <a:solidFill>
                  <a:srgbClr val="002060"/>
                </a:solidFill>
              </a:rPr>
              <a:t>збільшує</a:t>
            </a:r>
            <a:r>
              <a:rPr lang="uk-UA" sz="1400" dirty="0" smtClean="0">
                <a:solidFill>
                  <a:srgbClr val="002060"/>
                </a:solidFill>
              </a:rPr>
              <a:t> кількість місць, </a:t>
            </a:r>
            <a:r>
              <a:rPr lang="uk-UA" sz="1400" b="1" dirty="0" smtClean="0">
                <a:solidFill>
                  <a:srgbClr val="002060"/>
                </a:solidFill>
              </a:rPr>
              <a:t>оновлює</a:t>
            </a:r>
            <a:r>
              <a:rPr lang="uk-UA" sz="1400" dirty="0" smtClean="0">
                <a:solidFill>
                  <a:srgbClr val="002060"/>
                </a:solidFill>
              </a:rPr>
              <a:t> обладнання та інвентар ДНЗ.</a:t>
            </a:r>
          </a:p>
          <a:p>
            <a:pPr marL="342900" indent="-342900">
              <a:buAutoNum type="arabicPeriod"/>
            </a:pPr>
            <a:r>
              <a:rPr lang="uk-UA" sz="1400" dirty="0" smtClean="0">
                <a:solidFill>
                  <a:srgbClr val="002060"/>
                </a:solidFill>
              </a:rPr>
              <a:t>Громада задовольняє </a:t>
            </a:r>
            <a:r>
              <a:rPr lang="uk-UA" sz="1400" b="1" dirty="0" smtClean="0">
                <a:solidFill>
                  <a:srgbClr val="002060"/>
                </a:solidFill>
              </a:rPr>
              <a:t>потребу</a:t>
            </a:r>
            <a:r>
              <a:rPr lang="uk-UA" sz="1400" dirty="0" smtClean="0">
                <a:solidFill>
                  <a:srgbClr val="002060"/>
                </a:solidFill>
              </a:rPr>
              <a:t> в послугах дошкільної освіти, їхня </a:t>
            </a:r>
            <a:r>
              <a:rPr lang="uk-UA" sz="1400" b="1" dirty="0" smtClean="0">
                <a:solidFill>
                  <a:srgbClr val="002060"/>
                </a:solidFill>
              </a:rPr>
              <a:t>якість</a:t>
            </a:r>
            <a:r>
              <a:rPr lang="uk-UA" sz="1400" dirty="0" smtClean="0">
                <a:solidFill>
                  <a:srgbClr val="002060"/>
                </a:solidFill>
              </a:rPr>
              <a:t> зростає.</a:t>
            </a:r>
          </a:p>
        </p:txBody>
      </p:sp>
    </p:spTree>
    <p:extLst>
      <p:ext uri="{BB962C8B-B14F-4D97-AF65-F5344CB8AC3E}">
        <p14:creationId xmlns:p14="http://schemas.microsoft.com/office/powerpoint/2010/main" val="340079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40563" y="1140971"/>
            <a:ext cx="8456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Переваги ПЦМ</a:t>
            </a:r>
          </a:p>
        </p:txBody>
      </p:sp>
      <p:grpSp>
        <p:nvGrpSpPr>
          <p:cNvPr id="42" name="Группа 41"/>
          <p:cNvGrpSpPr/>
          <p:nvPr/>
        </p:nvGrpSpPr>
        <p:grpSpPr>
          <a:xfrm>
            <a:off x="636759" y="1900734"/>
            <a:ext cx="8039697" cy="4141028"/>
            <a:chOff x="845480" y="1376986"/>
            <a:chExt cx="8039697" cy="4141028"/>
          </a:xfrm>
        </p:grpSpPr>
        <p:grpSp>
          <p:nvGrpSpPr>
            <p:cNvPr id="41" name="Группа 40"/>
            <p:cNvGrpSpPr/>
            <p:nvPr/>
          </p:nvGrpSpPr>
          <p:grpSpPr>
            <a:xfrm>
              <a:off x="5585109" y="1376986"/>
              <a:ext cx="3300068" cy="4141028"/>
              <a:chOff x="5228870" y="1395151"/>
              <a:chExt cx="3300068" cy="4141028"/>
            </a:xfrm>
          </p:grpSpPr>
          <p:sp>
            <p:nvSpPr>
              <p:cNvPr id="36" name="Овал 35"/>
              <p:cNvSpPr/>
              <p:nvPr/>
            </p:nvSpPr>
            <p:spPr>
              <a:xfrm>
                <a:off x="5323426" y="4459871"/>
                <a:ext cx="3064475" cy="1076308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35" name="Овал 34"/>
              <p:cNvSpPr/>
              <p:nvPr/>
            </p:nvSpPr>
            <p:spPr>
              <a:xfrm>
                <a:off x="5228870" y="1395151"/>
                <a:ext cx="3132545" cy="81459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33" name="Овал 32"/>
              <p:cNvSpPr/>
              <p:nvPr/>
            </p:nvSpPr>
            <p:spPr>
              <a:xfrm>
                <a:off x="5228871" y="2233993"/>
                <a:ext cx="3132544" cy="1134234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21" name="Овал 20"/>
              <p:cNvSpPr/>
              <p:nvPr/>
            </p:nvSpPr>
            <p:spPr>
              <a:xfrm>
                <a:off x="5228871" y="3392479"/>
                <a:ext cx="3132544" cy="10431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3" name="Содержимое 2"/>
              <p:cNvSpPr txBox="1">
                <a:spLocks/>
              </p:cNvSpPr>
              <p:nvPr/>
            </p:nvSpPr>
            <p:spPr>
              <a:xfrm>
                <a:off x="5453449" y="2255204"/>
                <a:ext cx="2570205" cy="47244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:endParaRPr lang="uk-UA" sz="16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0" name="Содержимое 2"/>
              <p:cNvSpPr txBox="1">
                <a:spLocks/>
              </p:cNvSpPr>
              <p:nvPr/>
            </p:nvSpPr>
            <p:spPr>
              <a:xfrm>
                <a:off x="5246693" y="2457804"/>
                <a:ext cx="3132160" cy="8296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uk-UA" sz="1450" dirty="0" smtClean="0">
                    <a:solidFill>
                      <a:srgbClr val="002060"/>
                    </a:solidFill>
                  </a:rPr>
                  <a:t>Сталість </a:t>
                </a:r>
                <a:r>
                  <a:rPr lang="uk-UA" sz="1450" b="1" dirty="0" smtClean="0">
                    <a:solidFill>
                      <a:srgbClr val="002060"/>
                    </a:solidFill>
                  </a:rPr>
                  <a:t>бюджетної</a:t>
                </a:r>
                <a:r>
                  <a:rPr lang="uk-UA" sz="1450" dirty="0" smtClean="0">
                    <a:solidFill>
                      <a:srgbClr val="002060"/>
                    </a:solidFill>
                  </a:rPr>
                  <a:t>, </a:t>
                </a:r>
                <a:r>
                  <a:rPr lang="uk-UA" sz="1450" b="1" dirty="0" smtClean="0">
                    <a:solidFill>
                      <a:srgbClr val="002060"/>
                    </a:solidFill>
                  </a:rPr>
                  <a:t>інвестиційної</a:t>
                </a:r>
                <a:r>
                  <a:rPr lang="uk-UA" sz="1450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sz="1450" dirty="0">
                    <a:solidFill>
                      <a:srgbClr val="002060"/>
                    </a:solidFill>
                  </a:rPr>
                  <a:t>та </a:t>
                </a:r>
                <a:r>
                  <a:rPr lang="uk-UA" sz="1450" b="1" dirty="0" smtClean="0">
                    <a:solidFill>
                      <a:srgbClr val="002060"/>
                    </a:solidFill>
                  </a:rPr>
                  <a:t>боргової</a:t>
                </a:r>
                <a:r>
                  <a:rPr lang="uk-UA" sz="1450" dirty="0" smtClean="0">
                    <a:solidFill>
                      <a:srgbClr val="002060"/>
                    </a:solidFill>
                  </a:rPr>
                  <a:t> політик у межах планування місцевого розвитку</a:t>
                </a:r>
                <a:endParaRPr lang="uk-UA" sz="145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2" name="Содержимое 2"/>
              <p:cNvSpPr txBox="1">
                <a:spLocks/>
              </p:cNvSpPr>
              <p:nvPr/>
            </p:nvSpPr>
            <p:spPr>
              <a:xfrm>
                <a:off x="5255741" y="4568385"/>
                <a:ext cx="3273197" cy="9230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uk-UA" sz="1500" b="1" dirty="0" smtClean="0">
                    <a:solidFill>
                      <a:srgbClr val="002060"/>
                    </a:solidFill>
                  </a:rPr>
                  <a:t>Оцінювання </a:t>
                </a:r>
                <a:r>
                  <a:rPr lang="uk-UA" sz="1500" b="1" dirty="0">
                    <a:solidFill>
                      <a:srgbClr val="002060"/>
                    </a:solidFill>
                  </a:rPr>
                  <a:t>по </a:t>
                </a:r>
                <a:r>
                  <a:rPr lang="uk-UA" sz="1500" b="1" dirty="0" smtClean="0">
                    <a:solidFill>
                      <a:srgbClr val="002060"/>
                    </a:solidFill>
                  </a:rPr>
                  <a:t>результатах</a:t>
                </a:r>
                <a:r>
                  <a:rPr lang="uk-UA" sz="1500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sz="1500" dirty="0">
                    <a:solidFill>
                      <a:srgbClr val="002060"/>
                    </a:solidFill>
                  </a:rPr>
                  <a:t>досягнутих </a:t>
                </a:r>
                <a:r>
                  <a:rPr lang="uk-UA" sz="1500" dirty="0" smtClean="0">
                    <a:solidFill>
                      <a:srgbClr val="002060"/>
                    </a:solidFill>
                  </a:rPr>
                  <a:t>в межах витрат бюджету</a:t>
                </a:r>
              </a:p>
              <a:p>
                <a:pPr>
                  <a:spcBef>
                    <a:spcPts val="0"/>
                  </a:spcBef>
                </a:pPr>
                <a:endParaRPr lang="uk-UA" sz="200" dirty="0" smtClean="0">
                  <a:solidFill>
                    <a:srgbClr val="002060"/>
                  </a:solidFill>
                </a:endParaRPr>
              </a:p>
              <a:p>
                <a:pPr>
                  <a:spcBef>
                    <a:spcPts val="0"/>
                  </a:spcBef>
                </a:pPr>
                <a:r>
                  <a:rPr lang="uk-UA" sz="1400" dirty="0" smtClean="0">
                    <a:solidFill>
                      <a:srgbClr val="0070C0"/>
                    </a:solidFill>
                  </a:rPr>
                  <a:t>Результат </a:t>
                </a:r>
                <a:r>
                  <a:rPr lang="uk-UA" sz="1400" dirty="0">
                    <a:solidFill>
                      <a:srgbClr val="0070C0"/>
                    </a:solidFill>
                  </a:rPr>
                  <a:t>= </a:t>
                </a:r>
                <a:r>
                  <a:rPr lang="uk-UA" sz="1400" dirty="0" smtClean="0">
                    <a:solidFill>
                      <a:srgbClr val="0070C0"/>
                    </a:solidFill>
                  </a:rPr>
                  <a:t>Цільове використання</a:t>
                </a:r>
                <a:endParaRPr lang="uk-UA" sz="14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3" name="Содержимое 2"/>
              <p:cNvSpPr txBox="1">
                <a:spLocks/>
              </p:cNvSpPr>
              <p:nvPr/>
            </p:nvSpPr>
            <p:spPr>
              <a:xfrm>
                <a:off x="5264963" y="1530640"/>
                <a:ext cx="3060358" cy="6869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40000" lnSpcReduction="20000"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uk-UA" sz="3500" dirty="0" smtClean="0">
                    <a:solidFill>
                      <a:srgbClr val="002060"/>
                    </a:solidFill>
                  </a:rPr>
                  <a:t>Врахування </a:t>
                </a:r>
                <a:r>
                  <a:rPr lang="uk-UA" sz="3500" b="1" dirty="0">
                    <a:solidFill>
                      <a:srgbClr val="002060"/>
                    </a:solidFill>
                  </a:rPr>
                  <a:t>цілей </a:t>
                </a:r>
                <a:r>
                  <a:rPr lang="uk-UA" sz="3500" dirty="0">
                    <a:solidFill>
                      <a:srgbClr val="002060"/>
                    </a:solidFill>
                  </a:rPr>
                  <a:t>і</a:t>
                </a:r>
                <a:r>
                  <a:rPr lang="uk-UA" sz="3500" b="1" dirty="0">
                    <a:solidFill>
                      <a:srgbClr val="002060"/>
                    </a:solidFill>
                  </a:rPr>
                  <a:t> пріоритетів </a:t>
                </a:r>
                <a:r>
                  <a:rPr lang="uk-UA" sz="3500" dirty="0">
                    <a:solidFill>
                      <a:srgbClr val="002060"/>
                    </a:solidFill>
                  </a:rPr>
                  <a:t>розвитку громади, </a:t>
                </a:r>
                <a:r>
                  <a:rPr lang="uk-UA" sz="3500" b="1" dirty="0">
                    <a:solidFill>
                      <a:srgbClr val="002060"/>
                    </a:solidFill>
                  </a:rPr>
                  <a:t>інтересів</a:t>
                </a:r>
                <a:r>
                  <a:rPr lang="uk-UA" sz="3500" dirty="0">
                    <a:solidFill>
                      <a:srgbClr val="002060"/>
                    </a:solidFill>
                  </a:rPr>
                  <a:t> </a:t>
                </a:r>
                <a:r>
                  <a:rPr lang="uk-UA" sz="3500" dirty="0" smtClean="0">
                    <a:solidFill>
                      <a:srgbClr val="002060"/>
                    </a:solidFill>
                  </a:rPr>
                  <a:t>споживачів послуг</a:t>
                </a:r>
                <a:endParaRPr lang="uk-UA" sz="3500" dirty="0">
                  <a:solidFill>
                    <a:srgbClr val="002060"/>
                  </a:solidFill>
                </a:endParaRPr>
              </a:p>
              <a:p>
                <a:pPr>
                  <a:spcBef>
                    <a:spcPts val="0"/>
                  </a:spcBef>
                </a:pPr>
                <a:endParaRPr lang="uk-UA" sz="1500" dirty="0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40" name="Группа 39"/>
            <p:cNvGrpSpPr/>
            <p:nvPr/>
          </p:nvGrpSpPr>
          <p:grpSpPr>
            <a:xfrm>
              <a:off x="845480" y="1428020"/>
              <a:ext cx="4696557" cy="3984979"/>
              <a:chOff x="473952" y="1457827"/>
              <a:chExt cx="4696557" cy="3984979"/>
            </a:xfrm>
          </p:grpSpPr>
          <p:sp>
            <p:nvSpPr>
              <p:cNvPr id="18" name="Стрелка вправо 17"/>
              <p:cNvSpPr/>
              <p:nvPr/>
            </p:nvSpPr>
            <p:spPr>
              <a:xfrm>
                <a:off x="4777548" y="1698706"/>
                <a:ext cx="363602" cy="232452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grpSp>
            <p:nvGrpSpPr>
              <p:cNvPr id="39" name="Группа 38"/>
              <p:cNvGrpSpPr/>
              <p:nvPr/>
            </p:nvGrpSpPr>
            <p:grpSpPr>
              <a:xfrm>
                <a:off x="473952" y="1457827"/>
                <a:ext cx="4212894" cy="3984979"/>
                <a:chOff x="473952" y="1457827"/>
                <a:chExt cx="4212894" cy="3984979"/>
              </a:xfrm>
            </p:grpSpPr>
            <p:sp>
              <p:nvSpPr>
                <p:cNvPr id="25" name="Скругленный прямоугольник 24"/>
                <p:cNvSpPr/>
                <p:nvPr/>
              </p:nvSpPr>
              <p:spPr>
                <a:xfrm>
                  <a:off x="474208" y="4543623"/>
                  <a:ext cx="4195072" cy="899183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24" name="Скругленный прямоугольник 23"/>
                <p:cNvSpPr/>
                <p:nvPr/>
              </p:nvSpPr>
              <p:spPr>
                <a:xfrm>
                  <a:off x="491774" y="3477183"/>
                  <a:ext cx="4195072" cy="907385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dirty="0"/>
                </a:p>
              </p:txBody>
            </p:sp>
            <p:sp>
              <p:nvSpPr>
                <p:cNvPr id="22" name="Скругленный прямоугольник 21"/>
                <p:cNvSpPr/>
                <p:nvPr/>
              </p:nvSpPr>
              <p:spPr>
                <a:xfrm>
                  <a:off x="473952" y="2515068"/>
                  <a:ext cx="4195072" cy="639873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20" name="Скругленный прямоугольник 19"/>
                <p:cNvSpPr/>
                <p:nvPr/>
              </p:nvSpPr>
              <p:spPr>
                <a:xfrm>
                  <a:off x="473952" y="1457827"/>
                  <a:ext cx="4195072" cy="71873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spcBef>
                      <a:spcPts val="0"/>
                    </a:spcBef>
                    <a:spcAft>
                      <a:spcPts val="1200"/>
                    </a:spcAft>
                  </a:pPr>
                  <a:r>
                    <a:rPr lang="uk-UA" sz="1500" dirty="0" smtClean="0">
                      <a:solidFill>
                        <a:srgbClr val="002060"/>
                      </a:solidFill>
                    </a:rPr>
                    <a:t>Чітке формулювання </a:t>
                  </a:r>
                  <a:r>
                    <a:rPr lang="uk-UA" sz="1500" b="1" dirty="0" smtClean="0">
                      <a:solidFill>
                        <a:srgbClr val="002060"/>
                      </a:solidFill>
                    </a:rPr>
                    <a:t>цілей </a:t>
                  </a:r>
                  <a:r>
                    <a:rPr lang="uk-UA" sz="1500" dirty="0" smtClean="0">
                      <a:solidFill>
                        <a:srgbClr val="002060"/>
                      </a:solidFill>
                    </a:rPr>
                    <a:t>і</a:t>
                  </a:r>
                  <a:r>
                    <a:rPr lang="uk-UA" sz="1500" b="1" dirty="0" smtClean="0">
                      <a:solidFill>
                        <a:srgbClr val="002060"/>
                      </a:solidFill>
                    </a:rPr>
                    <a:t> пріоритетів </a:t>
                  </a:r>
                  <a:r>
                    <a:rPr lang="uk-UA" sz="1500" dirty="0" smtClean="0">
                      <a:solidFill>
                        <a:srgbClr val="002060"/>
                      </a:solidFill>
                    </a:rPr>
                    <a:t>політики з вирішення питань місцевого значення</a:t>
                  </a:r>
                  <a:endParaRPr lang="uk-UA" sz="1500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6" name="Содержимое 2"/>
                <p:cNvSpPr txBox="1">
                  <a:spLocks/>
                </p:cNvSpPr>
                <p:nvPr/>
              </p:nvSpPr>
              <p:spPr>
                <a:xfrm>
                  <a:off x="514787" y="2553527"/>
                  <a:ext cx="4172059" cy="639873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32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spcBef>
                      <a:spcPts val="0"/>
                    </a:spcBef>
                    <a:spcAft>
                      <a:spcPts val="1200"/>
                    </a:spcAft>
                  </a:pPr>
                  <a:r>
                    <a:rPr lang="uk-UA" sz="1500" b="1" dirty="0" smtClean="0">
                      <a:solidFill>
                        <a:srgbClr val="002060"/>
                      </a:solidFill>
                    </a:rPr>
                    <a:t>Середньострокове планування </a:t>
                  </a:r>
                  <a:r>
                    <a:rPr lang="uk-UA" sz="1500" dirty="0" smtClean="0">
                      <a:solidFill>
                        <a:srgbClr val="002060"/>
                      </a:solidFill>
                    </a:rPr>
                    <a:t>бюджету в розрізі </a:t>
                  </a:r>
                  <a:r>
                    <a:rPr lang="uk-UA" sz="1500" dirty="0" smtClean="0">
                      <a:solidFill>
                        <a:srgbClr val="002060"/>
                      </a:solidFill>
                    </a:rPr>
                    <a:t>розпорядників та програм</a:t>
                  </a:r>
                  <a:endParaRPr lang="uk-UA" sz="15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7" name="Содержимое 2"/>
                <p:cNvSpPr txBox="1">
                  <a:spLocks/>
                </p:cNvSpPr>
                <p:nvPr/>
              </p:nvSpPr>
              <p:spPr>
                <a:xfrm>
                  <a:off x="544298" y="3992188"/>
                  <a:ext cx="4027702" cy="824879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32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spcBef>
                      <a:spcPts val="0"/>
                    </a:spcBef>
                    <a:spcAft>
                      <a:spcPts val="1200"/>
                    </a:spcAft>
                  </a:pPr>
                  <a:endParaRPr lang="uk-UA" sz="16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8" name="Содержимое 2"/>
                <p:cNvSpPr txBox="1">
                  <a:spLocks/>
                </p:cNvSpPr>
                <p:nvPr/>
              </p:nvSpPr>
              <p:spPr>
                <a:xfrm>
                  <a:off x="612229" y="4566926"/>
                  <a:ext cx="3954163" cy="78494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32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uk-UA" sz="1500" dirty="0">
                      <a:solidFill>
                        <a:srgbClr val="002060"/>
                      </a:solidFill>
                    </a:rPr>
                    <a:t>Провідна роль </a:t>
                  </a:r>
                  <a:r>
                    <a:rPr lang="uk-UA" sz="1500" b="1" dirty="0">
                      <a:solidFill>
                        <a:srgbClr val="002060"/>
                      </a:solidFill>
                    </a:rPr>
                    <a:t>внутрішнього контролю </a:t>
                  </a:r>
                  <a:r>
                    <a:rPr lang="uk-UA" sz="1500" dirty="0">
                      <a:solidFill>
                        <a:srgbClr val="002060"/>
                      </a:solidFill>
                    </a:rPr>
                    <a:t>та</a:t>
                  </a:r>
                  <a:r>
                    <a:rPr lang="uk-UA" sz="1500" b="1" dirty="0">
                      <a:solidFill>
                        <a:srgbClr val="002060"/>
                      </a:solidFill>
                    </a:rPr>
                    <a:t> нагляду </a:t>
                  </a:r>
                  <a:r>
                    <a:rPr lang="uk-UA" sz="1500" dirty="0">
                      <a:solidFill>
                        <a:srgbClr val="002060"/>
                      </a:solidFill>
                    </a:rPr>
                    <a:t>в системі фінансового </a:t>
                  </a:r>
                  <a:r>
                    <a:rPr lang="uk-UA" sz="1500" dirty="0" smtClean="0">
                      <a:solidFill>
                        <a:srgbClr val="002060"/>
                      </a:solidFill>
                    </a:rPr>
                    <a:t>контролю, залучення </a:t>
                  </a:r>
                  <a:r>
                    <a:rPr lang="uk-UA" sz="1500" b="1" dirty="0" smtClean="0">
                      <a:solidFill>
                        <a:srgbClr val="002060"/>
                      </a:solidFill>
                    </a:rPr>
                    <a:t>громадськості</a:t>
                  </a:r>
                  <a:endParaRPr lang="uk-UA" sz="1500" b="1" dirty="0"/>
                </a:p>
              </p:txBody>
            </p:sp>
          </p:grpSp>
          <p:sp>
            <p:nvSpPr>
              <p:cNvPr id="34" name="Стрелка вправо 33"/>
              <p:cNvSpPr/>
              <p:nvPr/>
            </p:nvSpPr>
            <p:spPr>
              <a:xfrm>
                <a:off x="4759502" y="2700048"/>
                <a:ext cx="363602" cy="217183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37" name="Стрелка вправо 36"/>
              <p:cNvSpPr/>
              <p:nvPr/>
            </p:nvSpPr>
            <p:spPr>
              <a:xfrm>
                <a:off x="4768413" y="3801197"/>
                <a:ext cx="363602" cy="232452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38" name="Стрелка вправо 37"/>
              <p:cNvSpPr/>
              <p:nvPr/>
            </p:nvSpPr>
            <p:spPr>
              <a:xfrm>
                <a:off x="4806907" y="4917615"/>
                <a:ext cx="363602" cy="232452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</p:grpSp>
      <p:sp>
        <p:nvSpPr>
          <p:cNvPr id="2" name="Прямоугольник 1"/>
          <p:cNvSpPr/>
          <p:nvPr/>
        </p:nvSpPr>
        <p:spPr>
          <a:xfrm>
            <a:off x="5470944" y="3995929"/>
            <a:ext cx="2996791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500" b="1" dirty="0" smtClean="0">
                <a:solidFill>
                  <a:srgbClr val="002060"/>
                </a:solidFill>
              </a:rPr>
              <a:t>Самостійність</a:t>
            </a:r>
            <a:r>
              <a:rPr lang="uk-UA" sz="1500" dirty="0" smtClean="0">
                <a:solidFill>
                  <a:srgbClr val="002060"/>
                </a:solidFill>
              </a:rPr>
              <a:t> </a:t>
            </a:r>
            <a:r>
              <a:rPr lang="uk-UA" sz="1500" b="1" dirty="0" smtClean="0">
                <a:solidFill>
                  <a:srgbClr val="002060"/>
                </a:solidFill>
              </a:rPr>
              <a:t>управління </a:t>
            </a:r>
            <a:r>
              <a:rPr lang="uk-UA" sz="1500" b="1" dirty="0" smtClean="0">
                <a:solidFill>
                  <a:srgbClr val="002060"/>
                </a:solidFill>
              </a:rPr>
              <a:t>витратами</a:t>
            </a:r>
            <a:r>
              <a:rPr lang="uk-UA" sz="1500" dirty="0" smtClean="0">
                <a:solidFill>
                  <a:srgbClr val="002060"/>
                </a:solidFill>
              </a:rPr>
              <a:t>, економія коштів, гнучка структура витрат</a:t>
            </a:r>
            <a:endParaRPr lang="uk-UA" sz="15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95451" y="453227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uk-UA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26296" y="3995929"/>
            <a:ext cx="378931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uk-UA" sz="1500" b="1" dirty="0" smtClean="0">
                <a:solidFill>
                  <a:srgbClr val="002060"/>
                </a:solidFill>
              </a:rPr>
              <a:t>Децентралізація управління </a:t>
            </a:r>
            <a:r>
              <a:rPr lang="uk-UA" sz="1500" dirty="0" smtClean="0">
                <a:solidFill>
                  <a:srgbClr val="002060"/>
                </a:solidFill>
              </a:rPr>
              <a:t>фінансовими ресурсами та </a:t>
            </a:r>
            <a:r>
              <a:rPr lang="uk-UA" sz="1500" b="1" dirty="0" smtClean="0">
                <a:solidFill>
                  <a:srgbClr val="002060"/>
                </a:solidFill>
              </a:rPr>
              <a:t>відповідальності </a:t>
            </a:r>
            <a:r>
              <a:rPr lang="uk-UA" sz="1500" dirty="0" smtClean="0">
                <a:solidFill>
                  <a:srgbClr val="002060"/>
                </a:solidFill>
              </a:rPr>
              <a:t>розпорядників бюджетних коштів</a:t>
            </a:r>
            <a:endParaRPr lang="uk-UA" sz="15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82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35097" y="1090526"/>
            <a:ext cx="7873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Місцеві бюджети, що перейшли на ПЦМ</a:t>
            </a:r>
            <a:r>
              <a:rPr lang="uk-UA" sz="3200" b="1" baseline="30000" dirty="0" smtClean="0">
                <a:solidFill>
                  <a:srgbClr val="002060"/>
                </a:solidFill>
              </a:rPr>
              <a:t>*</a:t>
            </a:r>
            <a:r>
              <a:rPr lang="uk-UA" sz="3200" b="1" dirty="0" smtClean="0">
                <a:solidFill>
                  <a:srgbClr val="002060"/>
                </a:solidFill>
              </a:rPr>
              <a:t> </a:t>
            </a:r>
            <a:endParaRPr lang="uk-UA" sz="3200" dirty="0">
              <a:solidFill>
                <a:srgbClr val="002060"/>
              </a:solidFill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/>
          </p:nvPr>
        </p:nvGraphicFramePr>
        <p:xfrm>
          <a:off x="1315401" y="1684667"/>
          <a:ext cx="6513197" cy="4511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1589"/>
                <a:gridCol w="704845"/>
                <a:gridCol w="1454232"/>
                <a:gridCol w="872539"/>
                <a:gridCol w="1172199"/>
                <a:gridCol w="907793"/>
              </a:tblGrid>
              <a:tr h="372972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9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Область</a:t>
                      </a:r>
                      <a:endParaRPr lang="uk-UA" sz="10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Загальна кількість місцевих бюджетів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Кількість місцевих бюджетів, які перейшли з 01.01.2017 на ПЦМ</a:t>
                      </a:r>
                      <a:endParaRPr lang="uk-UA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243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Всього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 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1" dirty="0" smtClean="0">
                          <a:effectLst/>
                        </a:rPr>
                        <a:t>У  тому числі:</a:t>
                      </a:r>
                      <a:r>
                        <a:rPr lang="uk-UA" sz="900" b="1" dirty="0">
                          <a:effectLst/>
                        </a:rPr>
                        <a:t> 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Всього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у тому числі ОТГ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2711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обласні, міст обласного значення, районні, ОТГ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ОТГ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Вінницька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689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55 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21 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579 </a:t>
                      </a:r>
                      <a:endParaRPr lang="uk-UA" sz="105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21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Волинська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384 </a:t>
                      </a:r>
                      <a:endParaRPr lang="uk-UA" sz="105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36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15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35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14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Дніпропетровська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326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69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34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70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34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Донецька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246 </a:t>
                      </a:r>
                      <a:endParaRPr lang="uk-UA" sz="105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33 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13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Житомирська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478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60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61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Закарпатська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345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22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Запорізька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286 </a:t>
                      </a:r>
                      <a:endParaRPr lang="uk-UA" sz="105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16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42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16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Івано-Франківська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482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11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37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11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Київська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681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40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40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Кіровоградська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428 </a:t>
                      </a:r>
                      <a:endParaRPr lang="uk-UA" sz="105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31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31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Луганська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198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-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-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Львівська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667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55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Миколаївська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281 </a:t>
                      </a:r>
                      <a:endParaRPr lang="uk-UA" sz="105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44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44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Одеська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478 </a:t>
                      </a:r>
                      <a:endParaRPr lang="uk-UA" sz="105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45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11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45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11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Полтавська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482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18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53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18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Рівненська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333 </a:t>
                      </a:r>
                      <a:endParaRPr lang="uk-UA" sz="105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39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18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39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18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Сумська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385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40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14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40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14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Тернопільська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463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58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36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58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36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Харківська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473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39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39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4 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Херсонська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289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35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35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12 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Хмельницька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403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51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26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53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26 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Черкаська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559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33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28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4 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Чернівецька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243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30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16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30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16 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Чернігівська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501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42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16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43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16 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м. Київ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1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 </a:t>
                      </a:r>
                      <a:endParaRPr lang="uk-UA" sz="10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-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1 </a:t>
                      </a:r>
                      <a:endParaRPr lang="uk-UA" sz="105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-</a:t>
                      </a: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  <a:tr h="124324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 smtClean="0"/>
                        <a:t>Всього</a:t>
                      </a:r>
                      <a:endParaRPr lang="uk-UA" sz="1100" dirty="0"/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10 101 </a:t>
                      </a:r>
                      <a:endParaRPr lang="uk-UA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998 </a:t>
                      </a:r>
                      <a:endParaRPr lang="uk-UA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366 </a:t>
                      </a:r>
                      <a:endParaRPr lang="uk-UA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1 493 </a:t>
                      </a:r>
                      <a:endParaRPr lang="uk-UA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358 </a:t>
                      </a:r>
                      <a:endParaRPr lang="uk-UA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946" marR="55946" marT="0" marB="0"/>
                </a:tc>
              </a:tr>
            </a:tbl>
          </a:graphicData>
        </a:graphic>
      </p:graphicFrame>
      <p:sp>
        <p:nvSpPr>
          <p:cNvPr id="54" name="Овал 53"/>
          <p:cNvSpPr/>
          <p:nvPr/>
        </p:nvSpPr>
        <p:spPr>
          <a:xfrm>
            <a:off x="2853020" y="6030949"/>
            <a:ext cx="700216" cy="1844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6" name="Овал 25"/>
          <p:cNvSpPr/>
          <p:nvPr/>
        </p:nvSpPr>
        <p:spPr>
          <a:xfrm>
            <a:off x="4386578" y="6030948"/>
            <a:ext cx="700216" cy="1844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5" name="Овал 54"/>
          <p:cNvSpPr/>
          <p:nvPr/>
        </p:nvSpPr>
        <p:spPr>
          <a:xfrm>
            <a:off x="6377698" y="6024752"/>
            <a:ext cx="700216" cy="1844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TextBox 1"/>
          <p:cNvSpPr txBox="1"/>
          <p:nvPr/>
        </p:nvSpPr>
        <p:spPr>
          <a:xfrm rot="1232956">
            <a:off x="6822171" y="6235513"/>
            <a:ext cx="601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dirty="0" smtClean="0">
                <a:solidFill>
                  <a:srgbClr val="FF0000"/>
                </a:solidFill>
              </a:rPr>
              <a:t>≈15%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232956">
            <a:off x="4872160" y="6235514"/>
            <a:ext cx="601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dirty="0" smtClean="0">
                <a:solidFill>
                  <a:srgbClr val="FF0000"/>
                </a:solidFill>
              </a:rPr>
              <a:t>≈10%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1232956">
            <a:off x="3375658" y="6222927"/>
            <a:ext cx="6540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dirty="0">
                <a:solidFill>
                  <a:srgbClr val="FF0000"/>
                </a:solidFill>
              </a:rPr>
              <a:t>=</a:t>
            </a:r>
            <a:r>
              <a:rPr lang="uk-UA" sz="1200" b="1" dirty="0" smtClean="0">
                <a:solidFill>
                  <a:srgbClr val="FF0000"/>
                </a:solidFill>
              </a:rPr>
              <a:t>100%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1276" y="6301946"/>
            <a:ext cx="19688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" i="1" dirty="0" smtClean="0"/>
              <a:t>* За даними ДКСУ </a:t>
            </a:r>
            <a:endParaRPr lang="uk-UA" sz="800" i="1" dirty="0"/>
          </a:p>
        </p:txBody>
      </p:sp>
    </p:spTree>
    <p:extLst>
      <p:ext uri="{BB962C8B-B14F-4D97-AF65-F5344CB8AC3E}">
        <p14:creationId xmlns:p14="http://schemas.microsoft.com/office/powerpoint/2010/main" val="333959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Прямая со стрелкой 33"/>
          <p:cNvCxnSpPr>
            <a:stCxn id="4" idx="2"/>
            <a:endCxn id="47" idx="0"/>
          </p:cNvCxnSpPr>
          <p:nvPr/>
        </p:nvCxnSpPr>
        <p:spPr>
          <a:xfrm>
            <a:off x="4539899" y="2753161"/>
            <a:ext cx="0" cy="824277"/>
          </a:xfrm>
          <a:prstGeom prst="straightConnector1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395536" y="1964378"/>
            <a:ext cx="8156296" cy="3935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uk-UA" sz="1600" dirty="0">
              <a:solidFill>
                <a:schemeClr val="accent1">
                  <a:lumMod val="75000"/>
                </a:schemeClr>
              </a:solidFill>
              <a:latin typeface="Arial Cyr" pitchFamily="34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1152218"/>
            <a:ext cx="7873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Децентралізація і ПЦМ</a:t>
            </a:r>
            <a:endParaRPr lang="uk-UA" sz="3200" dirty="0">
              <a:solidFill>
                <a:srgbClr val="002060"/>
              </a:solidFill>
            </a:endParaRPr>
          </a:p>
        </p:txBody>
      </p:sp>
      <p:grpSp>
        <p:nvGrpSpPr>
          <p:cNvPr id="71" name="Группа 70"/>
          <p:cNvGrpSpPr/>
          <p:nvPr/>
        </p:nvGrpSpPr>
        <p:grpSpPr>
          <a:xfrm>
            <a:off x="637868" y="1823006"/>
            <a:ext cx="7671632" cy="4208896"/>
            <a:chOff x="611731" y="1858257"/>
            <a:chExt cx="7671632" cy="4208896"/>
          </a:xfrm>
        </p:grpSpPr>
        <p:sp>
          <p:nvSpPr>
            <p:cNvPr id="70" name="Скругленный прямоугольник 69"/>
            <p:cNvSpPr/>
            <p:nvPr/>
          </p:nvSpPr>
          <p:spPr>
            <a:xfrm>
              <a:off x="3915227" y="4080440"/>
              <a:ext cx="1520869" cy="882137"/>
            </a:xfrm>
            <a:prstGeom prst="roundRect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grpSp>
          <p:nvGrpSpPr>
            <p:cNvPr id="69" name="Группа 68"/>
            <p:cNvGrpSpPr/>
            <p:nvPr/>
          </p:nvGrpSpPr>
          <p:grpSpPr>
            <a:xfrm>
              <a:off x="611731" y="1858257"/>
              <a:ext cx="7671632" cy="4208896"/>
              <a:chOff x="605384" y="1754368"/>
              <a:chExt cx="7671632" cy="4208896"/>
            </a:xfrm>
          </p:grpSpPr>
          <p:grpSp>
            <p:nvGrpSpPr>
              <p:cNvPr id="64" name="Группа 63"/>
              <p:cNvGrpSpPr/>
              <p:nvPr/>
            </p:nvGrpSpPr>
            <p:grpSpPr>
              <a:xfrm>
                <a:off x="5579916" y="4144526"/>
                <a:ext cx="2543875" cy="1226319"/>
                <a:chOff x="5579916" y="4144526"/>
                <a:chExt cx="2543875" cy="1226319"/>
              </a:xfrm>
            </p:grpSpPr>
            <p:sp>
              <p:nvSpPr>
                <p:cNvPr id="33" name="Стрелка вниз 32"/>
                <p:cNvSpPr/>
                <p:nvPr/>
              </p:nvSpPr>
              <p:spPr>
                <a:xfrm>
                  <a:off x="5579916" y="4144526"/>
                  <a:ext cx="2543875" cy="1226319"/>
                </a:xfrm>
                <a:prstGeom prst="downArrow">
                  <a:avLst>
                    <a:gd name="adj1" fmla="val 71768"/>
                    <a:gd name="adj2" fmla="val 45739"/>
                  </a:avLst>
                </a:prstGeom>
                <a:solidFill>
                  <a:schemeClr val="bg1"/>
                </a:solidFill>
                <a:ln>
                  <a:solidFill>
                    <a:schemeClr val="bg1">
                      <a:lumMod val="50000"/>
                    </a:schemeClr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645773" y="4448718"/>
                  <a:ext cx="2426265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uk-UA" sz="1600" i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Об'єднання громад </a:t>
                  </a:r>
                </a:p>
                <a:p>
                  <a:pPr algn="ctr"/>
                  <a:r>
                    <a:rPr lang="uk-UA" sz="1600" b="1" u="sng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2017-2020 рр.</a:t>
                  </a:r>
                  <a:endParaRPr lang="uk-UA" sz="1600" b="1" u="sng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p:grpSp>
          <p:cxnSp>
            <p:nvCxnSpPr>
              <p:cNvPr id="50" name="Прямая со стрелкой 49"/>
              <p:cNvCxnSpPr/>
              <p:nvPr/>
            </p:nvCxnSpPr>
            <p:spPr>
              <a:xfrm flipH="1">
                <a:off x="2074343" y="5691249"/>
                <a:ext cx="3566311" cy="534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1" name="Группа 60"/>
              <p:cNvGrpSpPr/>
              <p:nvPr/>
            </p:nvGrpSpPr>
            <p:grpSpPr>
              <a:xfrm>
                <a:off x="605384" y="2315191"/>
                <a:ext cx="3102520" cy="1231225"/>
                <a:chOff x="605384" y="2315191"/>
                <a:chExt cx="3102520" cy="1231225"/>
              </a:xfrm>
            </p:grpSpPr>
            <p:sp>
              <p:nvSpPr>
                <p:cNvPr id="21" name="Прямоугольник 20"/>
                <p:cNvSpPr/>
                <p:nvPr/>
              </p:nvSpPr>
              <p:spPr>
                <a:xfrm>
                  <a:off x="605384" y="2315191"/>
                  <a:ext cx="3102520" cy="1231225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611560" y="2346027"/>
                  <a:ext cx="3096344" cy="11695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uk-UA" sz="1400" b="1" dirty="0" smtClean="0">
                      <a:solidFill>
                        <a:srgbClr val="0070C0"/>
                      </a:solidFill>
                    </a:rPr>
                    <a:t>998</a:t>
                  </a:r>
                  <a:r>
                    <a:rPr lang="uk-UA" sz="1400" dirty="0" smtClean="0">
                      <a:solidFill>
                        <a:srgbClr val="0070C0"/>
                      </a:solidFill>
                    </a:rPr>
                    <a:t> </a:t>
                  </a:r>
                  <a:r>
                    <a:rPr lang="uk-UA" sz="1400" b="1" dirty="0" smtClean="0">
                      <a:solidFill>
                        <a:srgbClr val="0070C0"/>
                      </a:solidFill>
                    </a:rPr>
                    <a:t>бюджетів</a:t>
                  </a:r>
                  <a:r>
                    <a:rPr lang="uk-UA" sz="1400" b="1" dirty="0" smtClean="0">
                      <a:solidFill>
                        <a:srgbClr val="002060"/>
                      </a:solidFill>
                    </a:rPr>
                    <a:t>, </a:t>
                  </a:r>
                  <a:r>
                    <a:rPr lang="uk-UA" sz="1400" dirty="0" smtClean="0">
                      <a:solidFill>
                        <a:srgbClr val="002060"/>
                      </a:solidFill>
                    </a:rPr>
                    <a:t>які мають прямі взаємовідносини </a:t>
                  </a:r>
                  <a:r>
                    <a:rPr lang="uk-UA" sz="1400" b="1" dirty="0">
                      <a:solidFill>
                        <a:srgbClr val="002060"/>
                      </a:solidFill>
                    </a:rPr>
                    <a:t>з державним бюджетом</a:t>
                  </a:r>
                  <a:r>
                    <a:rPr lang="uk-UA" sz="1400" dirty="0">
                      <a:solidFill>
                        <a:srgbClr val="002060"/>
                      </a:solidFill>
                    </a:rPr>
                    <a:t> (обласні, </a:t>
                  </a:r>
                  <a:r>
                    <a:rPr lang="uk-UA" sz="1400" dirty="0" smtClean="0">
                      <a:solidFill>
                        <a:srgbClr val="002060"/>
                      </a:solidFill>
                    </a:rPr>
                    <a:t>районні бюджети</a:t>
                  </a:r>
                  <a:r>
                    <a:rPr lang="uk-UA" sz="1400" dirty="0">
                      <a:solidFill>
                        <a:srgbClr val="002060"/>
                      </a:solidFill>
                    </a:rPr>
                    <a:t>, бюджети міст </a:t>
                  </a:r>
                  <a:r>
                    <a:rPr lang="uk-UA" sz="1400" dirty="0" smtClean="0">
                      <a:solidFill>
                        <a:srgbClr val="002060"/>
                      </a:solidFill>
                    </a:rPr>
                    <a:t>обл. </a:t>
                  </a:r>
                  <a:r>
                    <a:rPr lang="uk-UA" sz="1400" dirty="0">
                      <a:solidFill>
                        <a:srgbClr val="002060"/>
                      </a:solidFill>
                    </a:rPr>
                    <a:t>значення та бюджети </a:t>
                  </a:r>
                  <a:r>
                    <a:rPr lang="uk-UA" sz="1400" dirty="0" smtClean="0">
                      <a:solidFill>
                        <a:srgbClr val="002060"/>
                      </a:solidFill>
                    </a:rPr>
                    <a:t>ОТГ)</a:t>
                  </a:r>
                  <a:endParaRPr lang="uk-UA" sz="1400" b="1" dirty="0">
                    <a:solidFill>
                      <a:srgbClr val="002060"/>
                    </a:solidFill>
                  </a:endParaRPr>
                </a:p>
              </p:txBody>
            </p:sp>
          </p:grpSp>
          <p:grpSp>
            <p:nvGrpSpPr>
              <p:cNvPr id="62" name="Группа 61"/>
              <p:cNvGrpSpPr/>
              <p:nvPr/>
            </p:nvGrpSpPr>
            <p:grpSpPr>
              <a:xfrm>
                <a:off x="611560" y="3695845"/>
                <a:ext cx="3096344" cy="1085394"/>
                <a:chOff x="611560" y="3695845"/>
                <a:chExt cx="3096344" cy="1085394"/>
              </a:xfrm>
            </p:grpSpPr>
            <p:sp>
              <p:nvSpPr>
                <p:cNvPr id="23" name="Овал 22"/>
                <p:cNvSpPr/>
                <p:nvPr/>
              </p:nvSpPr>
              <p:spPr>
                <a:xfrm>
                  <a:off x="611560" y="3695845"/>
                  <a:ext cx="3096344" cy="1085394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813538" y="3827132"/>
                  <a:ext cx="2808312" cy="95410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uk-UA" sz="1400" b="1" u="sng" dirty="0" smtClean="0">
                      <a:solidFill>
                        <a:srgbClr val="002060"/>
                      </a:solidFill>
                    </a:rPr>
                    <a:t>Обов'язкове</a:t>
                  </a:r>
                  <a:r>
                    <a:rPr lang="uk-UA" sz="1400" b="1" dirty="0" smtClean="0">
                      <a:solidFill>
                        <a:srgbClr val="002060"/>
                      </a:solidFill>
                    </a:rPr>
                    <a:t> </a:t>
                  </a:r>
                  <a:r>
                    <a:rPr lang="uk-UA" sz="1400" dirty="0" smtClean="0">
                      <a:solidFill>
                        <a:srgbClr val="002060"/>
                      </a:solidFill>
                    </a:rPr>
                    <a:t>застосування ПЦМ у бюджетному процесі </a:t>
                  </a:r>
                  <a:r>
                    <a:rPr lang="uk-UA" sz="1400" b="1" dirty="0" smtClean="0">
                      <a:solidFill>
                        <a:srgbClr val="002060"/>
                      </a:solidFill>
                    </a:rPr>
                    <a:t>з 2017 р</a:t>
                  </a:r>
                  <a:r>
                    <a:rPr lang="uk-UA" sz="1400" dirty="0" smtClean="0">
                      <a:solidFill>
                        <a:srgbClr val="002060"/>
                      </a:solidFill>
                    </a:rPr>
                    <a:t>. </a:t>
                  </a:r>
                </a:p>
                <a:p>
                  <a:pPr algn="ctr"/>
                  <a:r>
                    <a:rPr lang="uk-UA" sz="1400" dirty="0" smtClean="0">
                      <a:solidFill>
                        <a:srgbClr val="002060"/>
                      </a:solidFill>
                    </a:rPr>
                    <a:t>(п. 18 Прикінцевих та перехідних положень БКУ)</a:t>
                  </a:r>
                  <a:endParaRPr lang="uk-UA" sz="1400" dirty="0">
                    <a:solidFill>
                      <a:srgbClr val="002060"/>
                    </a:solidFill>
                  </a:endParaRPr>
                </a:p>
              </p:txBody>
            </p:sp>
          </p:grpSp>
          <p:grpSp>
            <p:nvGrpSpPr>
              <p:cNvPr id="67" name="Группа 66"/>
              <p:cNvGrpSpPr/>
              <p:nvPr/>
            </p:nvGrpSpPr>
            <p:grpSpPr>
              <a:xfrm>
                <a:off x="5372102" y="2305981"/>
                <a:ext cx="2904914" cy="801730"/>
                <a:chOff x="5372102" y="2305981"/>
                <a:chExt cx="2904914" cy="801730"/>
              </a:xfrm>
            </p:grpSpPr>
            <p:sp>
              <p:nvSpPr>
                <p:cNvPr id="20" name="Прямоугольник 19"/>
                <p:cNvSpPr/>
                <p:nvPr/>
              </p:nvSpPr>
              <p:spPr>
                <a:xfrm>
                  <a:off x="5684728" y="2305981"/>
                  <a:ext cx="2592288" cy="600176"/>
                </a:xfrm>
                <a:prstGeom prst="rect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19" name="Прямоугольник 18"/>
                <p:cNvSpPr/>
                <p:nvPr/>
              </p:nvSpPr>
              <p:spPr>
                <a:xfrm>
                  <a:off x="5531503" y="2422058"/>
                  <a:ext cx="2592288" cy="600176"/>
                </a:xfrm>
                <a:prstGeom prst="rect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18" name="Прямоугольник 17"/>
                <p:cNvSpPr/>
                <p:nvPr/>
              </p:nvSpPr>
              <p:spPr>
                <a:xfrm>
                  <a:off x="5372102" y="2507535"/>
                  <a:ext cx="2592288" cy="600176"/>
                </a:xfrm>
                <a:prstGeom prst="rect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5378278" y="2543322"/>
                  <a:ext cx="2592288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uk-UA" sz="1350" dirty="0" smtClean="0">
                      <a:solidFill>
                        <a:srgbClr val="002060"/>
                      </a:solidFill>
                    </a:rPr>
                    <a:t>Решта, близько </a:t>
                  </a:r>
                  <a:r>
                    <a:rPr lang="uk-UA" sz="1350" b="1" dirty="0" smtClean="0">
                      <a:solidFill>
                        <a:srgbClr val="0070C0"/>
                      </a:solidFill>
                    </a:rPr>
                    <a:t>10 тис.</a:t>
                  </a:r>
                  <a:r>
                    <a:rPr lang="uk-UA" sz="1350" dirty="0" smtClean="0">
                      <a:solidFill>
                        <a:srgbClr val="0070C0"/>
                      </a:solidFill>
                    </a:rPr>
                    <a:t> </a:t>
                  </a:r>
                  <a:r>
                    <a:rPr lang="uk-UA" sz="1350" b="1" dirty="0" smtClean="0">
                      <a:solidFill>
                        <a:srgbClr val="0070C0"/>
                      </a:solidFill>
                    </a:rPr>
                    <a:t>бюджетів </a:t>
                  </a:r>
                  <a:r>
                    <a:rPr lang="uk-UA" sz="1350" b="1" dirty="0" smtClean="0">
                      <a:solidFill>
                        <a:srgbClr val="002060"/>
                      </a:solidFill>
                    </a:rPr>
                    <a:t>міст, селищ, сіл</a:t>
                  </a:r>
                  <a:endParaRPr lang="uk-UA" sz="1350" b="1" dirty="0">
                    <a:solidFill>
                      <a:srgbClr val="002060"/>
                    </a:solidFill>
                  </a:endParaRPr>
                </a:p>
              </p:txBody>
            </p:sp>
          </p:grpSp>
          <p:grpSp>
            <p:nvGrpSpPr>
              <p:cNvPr id="65" name="Группа 64"/>
              <p:cNvGrpSpPr/>
              <p:nvPr/>
            </p:nvGrpSpPr>
            <p:grpSpPr>
              <a:xfrm>
                <a:off x="5252988" y="3198813"/>
                <a:ext cx="3024028" cy="1116610"/>
                <a:chOff x="5252988" y="3198813"/>
                <a:chExt cx="3024028" cy="1116610"/>
              </a:xfrm>
            </p:grpSpPr>
            <p:sp>
              <p:nvSpPr>
                <p:cNvPr id="32" name="Овал 31"/>
                <p:cNvSpPr/>
                <p:nvPr/>
              </p:nvSpPr>
              <p:spPr>
                <a:xfrm>
                  <a:off x="5252988" y="3198813"/>
                  <a:ext cx="3024028" cy="111661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14" name="Прямоугольник 13"/>
                <p:cNvSpPr/>
                <p:nvPr/>
              </p:nvSpPr>
              <p:spPr>
                <a:xfrm>
                  <a:off x="5364088" y="3282419"/>
                  <a:ext cx="2880320" cy="95410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uk-UA" sz="1400" b="1" u="sng" dirty="0" smtClean="0">
                      <a:solidFill>
                        <a:srgbClr val="002060"/>
                      </a:solidFill>
                    </a:rPr>
                    <a:t>Рекомендовано</a:t>
                  </a:r>
                  <a:r>
                    <a:rPr lang="uk-UA" sz="1400" dirty="0" smtClean="0">
                      <a:solidFill>
                        <a:srgbClr val="002060"/>
                      </a:solidFill>
                    </a:rPr>
                    <a:t> застосовувати ПЦМ у бюджетному процесі </a:t>
                  </a:r>
                  <a:r>
                    <a:rPr lang="uk-UA" sz="1400" b="1" dirty="0" smtClean="0">
                      <a:solidFill>
                        <a:srgbClr val="002060"/>
                      </a:solidFill>
                    </a:rPr>
                    <a:t>за рішенням відповідної ради </a:t>
                  </a:r>
                </a:p>
                <a:p>
                  <a:pPr algn="ctr"/>
                  <a:r>
                    <a:rPr lang="uk-UA" sz="1400" dirty="0" smtClean="0">
                      <a:solidFill>
                        <a:srgbClr val="002060"/>
                      </a:solidFill>
                    </a:rPr>
                    <a:t>(частина перша ст. 20 БКУ)</a:t>
                  </a:r>
                  <a:endParaRPr lang="uk-UA" sz="1400" dirty="0">
                    <a:solidFill>
                      <a:srgbClr val="002060"/>
                    </a:solidFill>
                  </a:endParaRPr>
                </a:p>
              </p:txBody>
            </p:sp>
          </p:grpSp>
          <p:grpSp>
            <p:nvGrpSpPr>
              <p:cNvPr id="63" name="Группа 62"/>
              <p:cNvGrpSpPr/>
              <p:nvPr/>
            </p:nvGrpSpPr>
            <p:grpSpPr>
              <a:xfrm>
                <a:off x="5303087" y="5393407"/>
                <a:ext cx="2973929" cy="569857"/>
                <a:chOff x="5303087" y="5393407"/>
                <a:chExt cx="2973929" cy="569857"/>
              </a:xfrm>
            </p:grpSpPr>
            <p:sp>
              <p:nvSpPr>
                <p:cNvPr id="36" name="Прямоугольник 35"/>
                <p:cNvSpPr/>
                <p:nvPr/>
              </p:nvSpPr>
              <p:spPr>
                <a:xfrm>
                  <a:off x="5364088" y="5393407"/>
                  <a:ext cx="2769318" cy="525293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5303087" y="5409266"/>
                  <a:ext cx="2973929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uk-UA" sz="1600" b="1" dirty="0" smtClean="0">
                      <a:solidFill>
                        <a:srgbClr val="002060"/>
                      </a:solidFill>
                    </a:rPr>
                    <a:t>+</a:t>
                  </a:r>
                  <a:r>
                    <a:rPr lang="uk-UA" sz="1400" dirty="0" smtClean="0">
                      <a:solidFill>
                        <a:srgbClr val="002060"/>
                      </a:solidFill>
                    </a:rPr>
                    <a:t> </a:t>
                  </a:r>
                  <a:r>
                    <a:rPr lang="uk-UA" sz="1400" b="1" dirty="0" smtClean="0">
                      <a:solidFill>
                        <a:srgbClr val="0070C0"/>
                      </a:solidFill>
                    </a:rPr>
                    <a:t>900-1000</a:t>
                  </a:r>
                  <a:r>
                    <a:rPr lang="uk-UA" sz="1400" dirty="0" smtClean="0">
                      <a:solidFill>
                        <a:srgbClr val="0070C0"/>
                      </a:solidFill>
                    </a:rPr>
                    <a:t> </a:t>
                  </a:r>
                  <a:r>
                    <a:rPr lang="uk-UA" sz="1400" b="1" dirty="0" smtClean="0">
                      <a:solidFill>
                        <a:srgbClr val="0070C0"/>
                      </a:solidFill>
                    </a:rPr>
                    <a:t>бюджетів </a:t>
                  </a:r>
                  <a:r>
                    <a:rPr lang="uk-UA" sz="1400" b="1" dirty="0" smtClean="0">
                      <a:solidFill>
                        <a:srgbClr val="002060"/>
                      </a:solidFill>
                    </a:rPr>
                    <a:t>новостворених ОТГ</a:t>
                  </a:r>
                  <a:endParaRPr lang="uk-UA" sz="1400" b="1" dirty="0">
                    <a:solidFill>
                      <a:srgbClr val="002060"/>
                    </a:solidFill>
                  </a:endParaRPr>
                </a:p>
              </p:txBody>
            </p:sp>
          </p:grpSp>
          <p:grpSp>
            <p:nvGrpSpPr>
              <p:cNvPr id="68" name="Группа 67"/>
              <p:cNvGrpSpPr/>
              <p:nvPr/>
            </p:nvGrpSpPr>
            <p:grpSpPr>
              <a:xfrm>
                <a:off x="2156644" y="1754368"/>
                <a:ext cx="4824228" cy="753167"/>
                <a:chOff x="2156644" y="1754368"/>
                <a:chExt cx="4824228" cy="753167"/>
              </a:xfrm>
            </p:grpSpPr>
            <p:grpSp>
              <p:nvGrpSpPr>
                <p:cNvPr id="60" name="Группа 59"/>
                <p:cNvGrpSpPr/>
                <p:nvPr/>
              </p:nvGrpSpPr>
              <p:grpSpPr>
                <a:xfrm>
                  <a:off x="3622364" y="1754368"/>
                  <a:ext cx="1915761" cy="366461"/>
                  <a:chOff x="3622364" y="1754368"/>
                  <a:chExt cx="1915761" cy="366461"/>
                </a:xfrm>
              </p:grpSpPr>
              <p:sp>
                <p:nvSpPr>
                  <p:cNvPr id="22" name="Прямоугольник 21"/>
                  <p:cNvSpPr/>
                  <p:nvPr/>
                </p:nvSpPr>
                <p:spPr>
                  <a:xfrm>
                    <a:off x="3622364" y="1770573"/>
                    <a:ext cx="1915761" cy="350256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  <p:sp>
                <p:nvSpPr>
                  <p:cNvPr id="2" name="TextBox 1"/>
                  <p:cNvSpPr txBox="1"/>
                  <p:nvPr/>
                </p:nvSpPr>
                <p:spPr>
                  <a:xfrm>
                    <a:off x="3622364" y="1754368"/>
                    <a:ext cx="1909139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uk-UA" sz="1600" b="1" dirty="0" smtClean="0">
                        <a:solidFill>
                          <a:srgbClr val="002060"/>
                        </a:solidFill>
                      </a:rPr>
                      <a:t>МІСЦЕВІ БЮДЖЕТИ</a:t>
                    </a:r>
                    <a:endParaRPr lang="uk-UA" sz="16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  <p:cxnSp>
              <p:nvCxnSpPr>
                <p:cNvPr id="25" name="Прямая со стрелкой 24"/>
                <p:cNvCxnSpPr>
                  <a:stCxn id="22" idx="1"/>
                  <a:endCxn id="21" idx="0"/>
                </p:cNvCxnSpPr>
                <p:nvPr/>
              </p:nvCxnSpPr>
              <p:spPr>
                <a:xfrm flipH="1">
                  <a:off x="2156644" y="1945701"/>
                  <a:ext cx="1465720" cy="36949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 стрелкой 26"/>
                <p:cNvCxnSpPr>
                  <a:stCxn id="22" idx="3"/>
                </p:cNvCxnSpPr>
                <p:nvPr/>
              </p:nvCxnSpPr>
              <p:spPr>
                <a:xfrm>
                  <a:off x="5538125" y="1945701"/>
                  <a:ext cx="1122107" cy="56183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 стрелкой 28"/>
                <p:cNvCxnSpPr>
                  <a:stCxn id="22" idx="3"/>
                </p:cNvCxnSpPr>
                <p:nvPr/>
              </p:nvCxnSpPr>
              <p:spPr>
                <a:xfrm>
                  <a:off x="5538125" y="1945701"/>
                  <a:ext cx="1266123" cy="476357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 стрелкой 30"/>
                <p:cNvCxnSpPr>
                  <a:stCxn id="2" idx="3"/>
                  <a:endCxn id="20" idx="0"/>
                </p:cNvCxnSpPr>
                <p:nvPr/>
              </p:nvCxnSpPr>
              <p:spPr>
                <a:xfrm>
                  <a:off x="5531503" y="1923645"/>
                  <a:ext cx="1449369" cy="382336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8" name="Прямая со стрелкой 37"/>
              <p:cNvCxnSpPr/>
              <p:nvPr/>
            </p:nvCxnSpPr>
            <p:spPr>
              <a:xfrm>
                <a:off x="2097387" y="3555487"/>
                <a:ext cx="0" cy="28071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 стрелкой 38"/>
              <p:cNvCxnSpPr/>
              <p:nvPr/>
            </p:nvCxnSpPr>
            <p:spPr>
              <a:xfrm flipH="1">
                <a:off x="6772573" y="3111902"/>
                <a:ext cx="5153" cy="18961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 стрелкой 44"/>
              <p:cNvCxnSpPr/>
              <p:nvPr/>
            </p:nvCxnSpPr>
            <p:spPr>
              <a:xfrm flipV="1">
                <a:off x="2074343" y="4725144"/>
                <a:ext cx="0" cy="97145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3724053" y="4089152"/>
                    <a:ext cx="222817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uk-U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≈</m:t>
                          </m:r>
                        </m:oMath>
                      </m:oMathPara>
                    </a14:m>
                    <a:endParaRPr lang="uk-UA" dirty="0"/>
                  </a:p>
                </p:txBody>
              </p:sp>
            </mc:Choice>
            <mc:Fallback xmlns="">
              <p:sp>
                <p:nvSpPr>
                  <p:cNvPr id="52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24053" y="4089152"/>
                    <a:ext cx="222817" cy="276999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l="-13889" r="-13889"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3" name="TextBox 52"/>
              <p:cNvSpPr txBox="1"/>
              <p:nvPr/>
            </p:nvSpPr>
            <p:spPr>
              <a:xfrm>
                <a:off x="3839316" y="4027692"/>
                <a:ext cx="167103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1600" b="1" dirty="0" smtClean="0">
                    <a:solidFill>
                      <a:srgbClr val="0070C0"/>
                    </a:solidFill>
                  </a:rPr>
                  <a:t>2000</a:t>
                </a:r>
                <a:r>
                  <a:rPr lang="uk-UA" sz="1600" dirty="0" smtClean="0">
                    <a:solidFill>
                      <a:srgbClr val="0070C0"/>
                    </a:solidFill>
                  </a:rPr>
                  <a:t> </a:t>
                </a:r>
                <a:r>
                  <a:rPr lang="uk-UA" sz="1600" b="1" dirty="0" smtClean="0">
                    <a:solidFill>
                      <a:srgbClr val="0070C0"/>
                    </a:solidFill>
                  </a:rPr>
                  <a:t>бюджетів, </a:t>
                </a:r>
                <a:r>
                  <a:rPr lang="uk-UA" sz="1600" b="1" dirty="0" smtClean="0">
                    <a:solidFill>
                      <a:srgbClr val="002060"/>
                    </a:solidFill>
                  </a:rPr>
                  <a:t>які застосовують ПЦМ</a:t>
                </a:r>
                <a:endParaRPr lang="uk-UA" sz="16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4015131" y="2383829"/>
            <a:ext cx="1049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>
                <a:solidFill>
                  <a:schemeClr val="bg1">
                    <a:lumMod val="50000"/>
                  </a:schemeClr>
                </a:solidFill>
              </a:rPr>
              <a:t>2017 рік</a:t>
            </a:r>
            <a:endParaRPr lang="uk-UA" b="1" u="sng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015131" y="3577438"/>
            <a:ext cx="1049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>
                <a:solidFill>
                  <a:schemeClr val="bg1">
                    <a:lumMod val="50000"/>
                  </a:schemeClr>
                </a:solidFill>
              </a:rPr>
              <a:t>2020 рік</a:t>
            </a:r>
            <a:endParaRPr lang="uk-UA" b="1" u="sng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70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395536" y="1964377"/>
            <a:ext cx="8156296" cy="4350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uk-UA" sz="1600" dirty="0">
              <a:solidFill>
                <a:schemeClr val="accent1">
                  <a:lumMod val="75000"/>
                </a:schemeClr>
              </a:solidFill>
              <a:latin typeface="Arial Cyr" pitchFamily="34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1152218"/>
            <a:ext cx="7873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002060"/>
                </a:solidFill>
              </a:rPr>
              <a:t>ПЦМ – </a:t>
            </a:r>
            <a:r>
              <a:rPr lang="uk-UA" sz="3200" b="1" dirty="0" smtClean="0">
                <a:solidFill>
                  <a:srgbClr val="002060"/>
                </a:solidFill>
              </a:rPr>
              <a:t>завдання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19872" y="1910818"/>
            <a:ext cx="2304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>
                <a:solidFill>
                  <a:srgbClr val="002060"/>
                </a:solidFill>
              </a:rPr>
              <a:t>Місцеві бюджети</a:t>
            </a:r>
            <a:endParaRPr lang="uk-UA" b="1" u="sng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8423" y="2781041"/>
            <a:ext cx="3888433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uk-UA" sz="1500" b="1" dirty="0" smtClean="0">
                <a:solidFill>
                  <a:srgbClr val="002060"/>
                </a:solidFill>
              </a:rPr>
              <a:t>Перегляд,</a:t>
            </a:r>
            <a:r>
              <a:rPr lang="uk-UA" sz="1500" dirty="0" smtClean="0">
                <a:solidFill>
                  <a:srgbClr val="002060"/>
                </a:solidFill>
              </a:rPr>
              <a:t> у разі необхідності, стратегічного </a:t>
            </a:r>
            <a:r>
              <a:rPr lang="uk-UA" sz="1500" dirty="0">
                <a:solidFill>
                  <a:srgbClr val="002060"/>
                </a:solidFill>
              </a:rPr>
              <a:t>плану </a:t>
            </a:r>
            <a:r>
              <a:rPr lang="uk-UA" sz="1500" dirty="0" smtClean="0">
                <a:solidFill>
                  <a:srgbClr val="002060"/>
                </a:solidFill>
              </a:rPr>
              <a:t>розвитку громади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uk-UA" sz="1500" b="1" dirty="0" smtClean="0">
                <a:solidFill>
                  <a:srgbClr val="002060"/>
                </a:solidFill>
              </a:rPr>
              <a:t>Удосконалення процедур </a:t>
            </a:r>
            <a:r>
              <a:rPr lang="uk-UA" sz="1500" dirty="0" smtClean="0">
                <a:solidFill>
                  <a:srgbClr val="002060"/>
                </a:solidFill>
              </a:rPr>
              <a:t>розробки та виконання розпорядниками планів, програм, бюджетів (плани діяльності, індикативні показники бюджету, запити, паспорти програм, рішення тощо)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uk-UA" sz="1500" b="1" dirty="0" smtClean="0">
                <a:solidFill>
                  <a:srgbClr val="002060"/>
                </a:solidFill>
              </a:rPr>
              <a:t>Моніторинг, аналіз, перегляд </a:t>
            </a:r>
            <a:r>
              <a:rPr lang="uk-UA" sz="1500" dirty="0">
                <a:solidFill>
                  <a:srgbClr val="002060"/>
                </a:solidFill>
              </a:rPr>
              <a:t>чинних </a:t>
            </a:r>
            <a:r>
              <a:rPr lang="uk-UA" sz="1500" dirty="0" smtClean="0">
                <a:solidFill>
                  <a:srgbClr val="002060"/>
                </a:solidFill>
              </a:rPr>
              <a:t>програм щодо </a:t>
            </a:r>
            <a:r>
              <a:rPr lang="uk-UA" sz="1500" dirty="0">
                <a:solidFill>
                  <a:srgbClr val="002060"/>
                </a:solidFill>
              </a:rPr>
              <a:t>можливостей  </a:t>
            </a:r>
            <a:r>
              <a:rPr lang="uk-UA" sz="1500" dirty="0" smtClean="0">
                <a:solidFill>
                  <a:srgbClr val="002060"/>
                </a:solidFill>
              </a:rPr>
              <a:t>їхнього фінансування з бюджету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uk-UA" sz="1500" b="1" dirty="0" smtClean="0">
                <a:solidFill>
                  <a:srgbClr val="002060"/>
                </a:solidFill>
              </a:rPr>
              <a:t>Розвиток</a:t>
            </a:r>
            <a:r>
              <a:rPr lang="uk-UA" sz="1500" dirty="0" smtClean="0">
                <a:solidFill>
                  <a:srgbClr val="002060"/>
                </a:solidFill>
              </a:rPr>
              <a:t> системи нагляду та контролю (внутрішній та громадський)</a:t>
            </a:r>
            <a:endParaRPr lang="uk-UA" sz="1500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10897" y="2673320"/>
            <a:ext cx="3740935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spcAft>
                <a:spcPts val="600"/>
              </a:spcAft>
              <a:buFont typeface="+mj-lt"/>
              <a:buAutoNum type="arabicPeriod"/>
            </a:pPr>
            <a:r>
              <a:rPr lang="uk-UA" sz="1500" b="1" dirty="0" smtClean="0">
                <a:solidFill>
                  <a:srgbClr val="002060"/>
                </a:solidFill>
              </a:rPr>
              <a:t>Розробка і затвердження </a:t>
            </a:r>
            <a:r>
              <a:rPr lang="uk-UA" sz="1500" dirty="0" smtClean="0">
                <a:solidFill>
                  <a:srgbClr val="002060"/>
                </a:solidFill>
              </a:rPr>
              <a:t>стратегічного прогнозу та плану розвитку громади</a:t>
            </a:r>
          </a:p>
          <a:p>
            <a:pPr marL="228600" indent="-228600" algn="just">
              <a:spcAft>
                <a:spcPts val="600"/>
              </a:spcAft>
              <a:buFont typeface="+mj-lt"/>
              <a:buAutoNum type="arabicPeriod"/>
            </a:pPr>
            <a:r>
              <a:rPr lang="uk-UA" sz="1500" b="1" dirty="0" smtClean="0">
                <a:solidFill>
                  <a:srgbClr val="002060"/>
                </a:solidFill>
              </a:rPr>
              <a:t>Затвердження</a:t>
            </a:r>
            <a:r>
              <a:rPr lang="uk-UA" sz="1500" dirty="0" smtClean="0">
                <a:solidFill>
                  <a:srgbClr val="002060"/>
                </a:solidFill>
              </a:rPr>
              <a:t> ОМС порядку розробки та виконання програм</a:t>
            </a:r>
          </a:p>
          <a:p>
            <a:pPr marL="228600" indent="-228600" algn="just">
              <a:spcAft>
                <a:spcPts val="600"/>
              </a:spcAft>
              <a:buFont typeface="+mj-lt"/>
              <a:buAutoNum type="arabicPeriod"/>
            </a:pPr>
            <a:r>
              <a:rPr lang="uk-UA" sz="1500" b="1" dirty="0" smtClean="0">
                <a:solidFill>
                  <a:srgbClr val="002060"/>
                </a:solidFill>
              </a:rPr>
              <a:t>Підготовка</a:t>
            </a:r>
            <a:r>
              <a:rPr lang="uk-UA" sz="1500" dirty="0" smtClean="0">
                <a:solidFill>
                  <a:srgbClr val="002060"/>
                </a:solidFill>
              </a:rPr>
              <a:t> ОМС до планування діяльності та бюджетів на середньостроковій основі</a:t>
            </a:r>
          </a:p>
          <a:p>
            <a:pPr marL="228600" indent="-228600" algn="just">
              <a:spcAft>
                <a:spcPts val="600"/>
              </a:spcAft>
              <a:buFont typeface="+mj-lt"/>
              <a:buAutoNum type="arabicPeriod"/>
            </a:pPr>
            <a:r>
              <a:rPr lang="uk-UA" sz="1500" b="1" dirty="0" smtClean="0">
                <a:solidFill>
                  <a:srgbClr val="002060"/>
                </a:solidFill>
              </a:rPr>
              <a:t>Встановлення</a:t>
            </a:r>
            <a:r>
              <a:rPr lang="uk-UA" sz="1500" dirty="0" smtClean="0">
                <a:solidFill>
                  <a:srgbClr val="002060"/>
                </a:solidFill>
              </a:rPr>
              <a:t> критеріїв, </a:t>
            </a:r>
            <a:r>
              <a:rPr lang="uk-UA" sz="1500" b="1" dirty="0" smtClean="0">
                <a:solidFill>
                  <a:srgbClr val="002060"/>
                </a:solidFill>
              </a:rPr>
              <a:t>впровадження</a:t>
            </a:r>
            <a:r>
              <a:rPr lang="uk-UA" sz="1500" dirty="0" smtClean="0">
                <a:solidFill>
                  <a:srgbClr val="002060"/>
                </a:solidFill>
              </a:rPr>
              <a:t> </a:t>
            </a:r>
            <a:r>
              <a:rPr lang="uk-UA" sz="1500" dirty="0" err="1" smtClean="0">
                <a:solidFill>
                  <a:srgbClr val="002060"/>
                </a:solidFill>
              </a:rPr>
              <a:t>методик</a:t>
            </a:r>
            <a:r>
              <a:rPr lang="uk-UA" sz="1500" dirty="0" smtClean="0">
                <a:solidFill>
                  <a:srgbClr val="002060"/>
                </a:solidFill>
              </a:rPr>
              <a:t> оцінювання результатів діяльності та виконання цільових програм</a:t>
            </a:r>
          </a:p>
          <a:p>
            <a:pPr marL="228600" indent="-228600" algn="just">
              <a:spcAft>
                <a:spcPts val="600"/>
              </a:spcAft>
              <a:buFont typeface="+mj-lt"/>
              <a:buAutoNum type="arabicPeriod"/>
            </a:pPr>
            <a:r>
              <a:rPr lang="uk-UA" sz="1500" b="1" dirty="0" smtClean="0">
                <a:solidFill>
                  <a:srgbClr val="002060"/>
                </a:solidFill>
              </a:rPr>
              <a:t>Підвищення кваліфікації </a:t>
            </a:r>
            <a:r>
              <a:rPr lang="uk-UA" sz="1500" dirty="0" smtClean="0">
                <a:solidFill>
                  <a:srgbClr val="002060"/>
                </a:solidFill>
              </a:rPr>
              <a:t>посадових осіб ОМС</a:t>
            </a:r>
            <a:endParaRPr lang="uk-UA" sz="1500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5617" y="2403697"/>
            <a:ext cx="2304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>
                <a:solidFill>
                  <a:srgbClr val="002060"/>
                </a:solidFill>
              </a:rPr>
              <a:t>Розвиток ПЦМ</a:t>
            </a:r>
            <a:endParaRPr lang="uk-UA" b="1" u="sng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24127" y="2357548"/>
            <a:ext cx="2304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>
                <a:solidFill>
                  <a:srgbClr val="002060"/>
                </a:solidFill>
              </a:rPr>
              <a:t>Впровадження ПЦМ</a:t>
            </a:r>
            <a:endParaRPr lang="uk-UA" b="1" u="sng" dirty="0">
              <a:solidFill>
                <a:srgbClr val="002060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5436096" y="2204864"/>
            <a:ext cx="432048" cy="432048"/>
          </a:xfrm>
          <a:prstGeom prst="straightConnector1">
            <a:avLst/>
          </a:prstGeom>
          <a:ln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2987824" y="2204864"/>
            <a:ext cx="720080" cy="461764"/>
          </a:xfrm>
          <a:prstGeom prst="straightConnector1">
            <a:avLst/>
          </a:prstGeom>
          <a:ln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9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8" y="196218"/>
            <a:ext cx="8457818" cy="6818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1864" y="992549"/>
            <a:ext cx="7940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Проблеми ПЦМ на місцевому рівні</a:t>
            </a:r>
            <a:endParaRPr lang="uk-UA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313192"/>
              </p:ext>
            </p:extLst>
          </p:nvPr>
        </p:nvGraphicFramePr>
        <p:xfrm>
          <a:off x="514594" y="1561895"/>
          <a:ext cx="8114811" cy="447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822"/>
                <a:gridCol w="6302989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Зміст</a:t>
                      </a:r>
                      <a:endParaRPr lang="uk-UA" sz="1400" b="1" dirty="0" smtClean="0">
                        <a:solidFill>
                          <a:schemeClr val="bg1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Приклад</a:t>
                      </a:r>
                      <a:endParaRPr lang="uk-UA" sz="1400" b="1" dirty="0" smtClean="0">
                        <a:solidFill>
                          <a:schemeClr val="bg1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400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400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400" b="1" noProof="0" dirty="0" smtClean="0"/>
                        <a:t>Складність, заплутаність,</a:t>
                      </a:r>
                      <a:r>
                        <a:rPr lang="uk-UA" sz="1400" b="1" baseline="0" noProof="0" dirty="0" smtClean="0"/>
                        <a:t> </a:t>
                      </a:r>
                      <a:r>
                        <a:rPr lang="uk-UA" sz="1400" b="1" noProof="0" dirty="0" smtClean="0"/>
                        <a:t>застарілість </a:t>
                      </a:r>
                      <a:r>
                        <a:rPr lang="uk-UA" sz="1400" noProof="0" dirty="0" smtClean="0"/>
                        <a:t>нормативної бази</a:t>
                      </a:r>
                      <a:endParaRPr lang="uk-UA" sz="1400" noProof="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100" kern="1200" noProof="0" dirty="0" smtClean="0">
                          <a:effectLst/>
                        </a:rPr>
                        <a:t>Оцінка </a:t>
                      </a:r>
                      <a:r>
                        <a:rPr lang="uk-UA" sz="1100" b="1" kern="1200" noProof="0" dirty="0" smtClean="0">
                          <a:effectLst/>
                        </a:rPr>
                        <a:t>ефективності</a:t>
                      </a:r>
                      <a:r>
                        <a:rPr lang="uk-UA" sz="1100" kern="1200" noProof="0" dirty="0" smtClean="0">
                          <a:effectLst/>
                        </a:rPr>
                        <a:t> бюджетної програми здійснюється </a:t>
                      </a:r>
                      <a:r>
                        <a:rPr lang="uk-UA" sz="1100" b="1" kern="1200" noProof="0" dirty="0" smtClean="0">
                          <a:effectLst/>
                        </a:rPr>
                        <a:t>за методикою</a:t>
                      </a:r>
                      <a:r>
                        <a:rPr lang="uk-UA" sz="1100" kern="1200" noProof="0" dirty="0" smtClean="0">
                          <a:effectLst/>
                        </a:rPr>
                        <a:t>, визначеною листом МФУ від 19.09.2013 № 31-05110-14-5/27486, і, </a:t>
                      </a:r>
                      <a:r>
                        <a:rPr lang="uk-UA" sz="1100" b="1" kern="1200" noProof="0" dirty="0" smtClean="0">
                          <a:effectLst/>
                        </a:rPr>
                        <a:t>водночас</a:t>
                      </a:r>
                      <a:r>
                        <a:rPr lang="uk-UA" sz="1100" kern="1200" noProof="0" dirty="0" smtClean="0">
                          <a:effectLst/>
                        </a:rPr>
                        <a:t>, </a:t>
                      </a:r>
                      <a:r>
                        <a:rPr lang="uk-UA" sz="1100" b="1" kern="1200" noProof="0" dirty="0" smtClean="0">
                          <a:effectLst/>
                        </a:rPr>
                        <a:t>за методикою</a:t>
                      </a:r>
                      <a:r>
                        <a:rPr lang="uk-UA" sz="1100" kern="1200" noProof="0" dirty="0" smtClean="0">
                          <a:effectLst/>
                        </a:rPr>
                        <a:t>, встановленою наказом МФУ від 17.05.2011 № 608. При цьому методики використовують принципово </a:t>
                      </a:r>
                      <a:r>
                        <a:rPr lang="uk-UA" sz="1100" b="1" kern="1200" noProof="0" dirty="0" smtClean="0">
                          <a:effectLst/>
                        </a:rPr>
                        <a:t>різний підхід </a:t>
                      </a:r>
                      <a:r>
                        <a:rPr lang="uk-UA" sz="1100" kern="1200" noProof="0" dirty="0" smtClean="0">
                          <a:effectLst/>
                        </a:rPr>
                        <a:t>при</a:t>
                      </a:r>
                      <a:r>
                        <a:rPr lang="uk-UA" sz="1100" kern="1200" baseline="0" noProof="0" dirty="0" smtClean="0">
                          <a:effectLst/>
                        </a:rPr>
                        <a:t> </a:t>
                      </a:r>
                      <a:r>
                        <a:rPr lang="uk-UA" sz="1100" kern="1200" noProof="0" dirty="0" smtClean="0">
                          <a:effectLst/>
                        </a:rPr>
                        <a:t>оцінюванні ефективності </a:t>
                      </a:r>
                      <a:r>
                        <a:rPr lang="uk-UA" sz="1100" kern="1200" noProof="0" dirty="0" smtClean="0">
                          <a:effectLst/>
                        </a:rPr>
                        <a:t>бюджетних програм. </a:t>
                      </a:r>
                      <a:endParaRPr lang="uk-UA" sz="1100" kern="1200" noProof="0" dirty="0" smtClean="0">
                        <a:effectLst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400" noProof="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100" kern="1200" noProof="0" dirty="0" smtClean="0">
                          <a:effectLst/>
                        </a:rPr>
                        <a:t>Чинним залишається наказ МФУ від 30.11.2012 №1260 «Про внесення змін до Примірного переліку результати результативних показників бюджетних програм для місцевих бюджетів за видатками, що не враховуються при визначенні обсягу міжбюджетних трансфертів».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100" kern="1200" noProof="0" dirty="0" smtClean="0">
                          <a:effectLst/>
                        </a:rPr>
                        <a:t>Серед усіх міністерств лише </a:t>
                      </a:r>
                      <a:r>
                        <a:rPr lang="uk-UA" sz="1100" b="1" kern="1200" noProof="0" dirty="0" err="1" smtClean="0">
                          <a:effectLst/>
                        </a:rPr>
                        <a:t>Мінмолодьспорту</a:t>
                      </a:r>
                      <a:r>
                        <a:rPr lang="uk-UA" sz="1100" kern="1200" noProof="0" dirty="0" smtClean="0">
                          <a:effectLst/>
                        </a:rPr>
                        <a:t> </a:t>
                      </a:r>
                      <a:r>
                        <a:rPr lang="uk-UA" sz="1100" b="1" kern="1200" noProof="0" dirty="0" smtClean="0">
                          <a:effectLst/>
                        </a:rPr>
                        <a:t>оновило</a:t>
                      </a:r>
                      <a:r>
                        <a:rPr lang="uk-UA" sz="1100" kern="1200" noProof="0" dirty="0" smtClean="0">
                          <a:effectLst/>
                        </a:rPr>
                        <a:t> в листопаді 2016 року наказ про типовий перелік бюджетних програм та результативні показники ї</a:t>
                      </a:r>
                      <a:r>
                        <a:rPr lang="uk-UA" sz="1100" noProof="0" dirty="0" smtClean="0"/>
                        <a:t>х виконання для місцевих бюджетів</a:t>
                      </a:r>
                      <a:r>
                        <a:rPr lang="uk-UA" sz="1100" kern="1200" noProof="0" dirty="0" smtClean="0">
                          <a:effectLst/>
                        </a:rPr>
                        <a:t>, укрупнивши бюджетні програми шляхом введення підпрограм, осучаснивши програми, підпрограми, завдання, результативні показники за напрямами.</a:t>
                      </a:r>
                      <a:endParaRPr lang="uk-UA" sz="1100" noProof="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400" b="1" noProof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400" b="1" noProof="0" dirty="0" smtClean="0"/>
                        <a:t>Ускладненість</a:t>
                      </a:r>
                      <a:r>
                        <a:rPr lang="uk-UA" sz="1400" noProof="0" dirty="0" smtClean="0"/>
                        <a:t> процедур внесення змін до паспортів</a:t>
                      </a:r>
                      <a:endParaRPr lang="uk-UA" sz="1400" noProof="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100" noProof="0" dirty="0" smtClean="0"/>
                        <a:t>Відповідно до </a:t>
                      </a:r>
                      <a:r>
                        <a:rPr lang="uk-UA" sz="1100" b="1" noProof="0" dirty="0" smtClean="0"/>
                        <a:t>Правил складання паспортів </a:t>
                      </a:r>
                      <a:r>
                        <a:rPr lang="uk-UA" sz="1100" noProof="0" dirty="0" smtClean="0"/>
                        <a:t>бюджетних програм (наказ МФУ від 26.08.2014 №836), у разі внесення змін до розпису місцевого бюджету, які призводять до зміни інформації та показників, затверджених у паспортах, протягом двох тижнів ГРБК подають на затвердження місцевому фінансовому органу оновлені паспорти бюджетних програм.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100" noProof="0" dirty="0" smtClean="0"/>
                        <a:t>При цьому </a:t>
                      </a:r>
                      <a:r>
                        <a:rPr lang="uk-UA" sz="1100" b="1" noProof="0" dirty="0" smtClean="0"/>
                        <a:t>внесення змін до розпису </a:t>
                      </a:r>
                      <a:r>
                        <a:rPr lang="uk-UA" sz="1100" noProof="0" dirty="0" smtClean="0"/>
                        <a:t>місцевого бюджету, мережі, штатів, контингентів установ може відбуватись неодноразово протягом року. Це призводить до необхідності у кожному випадку затверджувати паспорт в новій редакції. Наприклад, тільки по </a:t>
                      </a:r>
                      <a:r>
                        <a:rPr lang="uk-UA" sz="1100" noProof="0" dirty="0" err="1" smtClean="0"/>
                        <a:t>м.Миколаїв</a:t>
                      </a:r>
                      <a:r>
                        <a:rPr lang="uk-UA" sz="1100" noProof="0" dirty="0" smtClean="0"/>
                        <a:t> </a:t>
                      </a:r>
                      <a:r>
                        <a:rPr lang="uk-UA" sz="1100" b="1" noProof="0" dirty="0" smtClean="0"/>
                        <a:t>за 2016 рік складено 1615 довідок </a:t>
                      </a:r>
                      <a:r>
                        <a:rPr lang="uk-UA" sz="1100" noProof="0" dirty="0" smtClean="0"/>
                        <a:t>про зміни до розпису місцевого бюджету. </a:t>
                      </a:r>
                      <a:endParaRPr lang="uk-UA" sz="1100" noProof="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200" b="1" baseline="0" noProof="0" dirty="0" smtClean="0"/>
                        <a:t>Неврегульованість</a:t>
                      </a:r>
                      <a:r>
                        <a:rPr lang="uk-UA" sz="1200" baseline="0" noProof="0" dirty="0" smtClean="0"/>
                        <a:t> питань контролю, зокрема, громадського.</a:t>
                      </a:r>
                      <a:endParaRPr lang="uk-UA" sz="1200" noProof="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100" noProof="0" dirty="0" smtClean="0"/>
                        <a:t>Чинним законодавством (Бюджетним кодексом, іншим галузевим законодавством) не передбачені</a:t>
                      </a:r>
                      <a:r>
                        <a:rPr lang="uk-UA" sz="1100" baseline="0" noProof="0" dirty="0" smtClean="0"/>
                        <a:t> процедури </a:t>
                      </a:r>
                      <a:r>
                        <a:rPr lang="uk-UA" sz="1100" b="1" baseline="0" noProof="0" dirty="0" smtClean="0"/>
                        <a:t>громадського контролю виконання бюджетних програм</a:t>
                      </a:r>
                      <a:r>
                        <a:rPr lang="uk-UA" sz="1100" baseline="0" noProof="0" dirty="0" smtClean="0"/>
                        <a:t>.</a:t>
                      </a:r>
                      <a:endParaRPr lang="uk-UA" sz="1100" noProof="0" dirty="0" smtClean="0">
                        <a:solidFill>
                          <a:srgbClr val="00206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05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799</TotalTime>
  <Words>1731</Words>
  <Application>Microsoft Office PowerPoint</Application>
  <PresentationFormat>Экран (4:3)</PresentationFormat>
  <Paragraphs>386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Cyr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Олександр Пильтяй</dc:creator>
  <cp:lastModifiedBy>Олександр Пильтяй</cp:lastModifiedBy>
  <cp:revision>62</cp:revision>
  <cp:lastPrinted>2017-02-22T08:58:56Z</cp:lastPrinted>
  <dcterms:created xsi:type="dcterms:W3CDTF">2017-02-22T07:22:38Z</dcterms:created>
  <dcterms:modified xsi:type="dcterms:W3CDTF">2017-02-24T09:36:24Z</dcterms:modified>
</cp:coreProperties>
</file>