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sldIdLst>
    <p:sldId id="256" r:id="rId2"/>
    <p:sldId id="257" r:id="rId3"/>
    <p:sldId id="258" r:id="rId4"/>
    <p:sldId id="259" r:id="rId5"/>
    <p:sldId id="262" r:id="rId6"/>
    <p:sldId id="265" r:id="rId7"/>
    <p:sldId id="266" r:id="rId8"/>
    <p:sldId id="267" r:id="rId9"/>
    <p:sldId id="271" r:id="rId10"/>
    <p:sldId id="270" r:id="rId11"/>
    <p:sldId id="286" r:id="rId12"/>
    <p:sldId id="280" r:id="rId13"/>
    <p:sldId id="283" r:id="rId14"/>
  </p:sldIdLst>
  <p:sldSz cx="9144000" cy="5143500" type="screen16x9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602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>
        <p:scale>
          <a:sx n="80" d="100"/>
          <a:sy n="80" d="100"/>
        </p:scale>
        <p:origin x="-138" y="-228"/>
      </p:cViewPr>
      <p:guideLst>
        <p:guide orient="horz" pos="162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CC830D5-A558-4897-99FB-BB568CE5CE7A}" type="datetimeFigureOut">
              <a:rPr lang="ru-RU" smtClean="0"/>
              <a:t>05.11.2017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FE6878D-39D5-428A-B4BE-851CAC9BE2F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0880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FE6878D-39D5-428A-B4BE-851CAC9BE2FA}" type="slidenum">
              <a:rPr lang="ru-RU" smtClean="0"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450237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68A67A-0D06-4814-8329-4D92FFED8156}" type="datetimeFigureOut">
              <a:rPr lang="ru-RU" smtClean="0"/>
              <a:t>05.11.2017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2410B-EE8A-43B9-9DD1-E221855FF5E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095511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68A67A-0D06-4814-8329-4D92FFED8156}" type="datetimeFigureOut">
              <a:rPr lang="ru-RU" smtClean="0"/>
              <a:t>05.11.2017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2410B-EE8A-43B9-9DD1-E221855FF5E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967016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68A67A-0D06-4814-8329-4D92FFED8156}" type="datetimeFigureOut">
              <a:rPr lang="ru-RU" smtClean="0"/>
              <a:t>05.11.2017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2410B-EE8A-43B9-9DD1-E221855FF5E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341770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68A67A-0D06-4814-8329-4D92FFED8156}" type="datetimeFigureOut">
              <a:rPr lang="ru-RU" smtClean="0"/>
              <a:t>05.11.2017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2410B-EE8A-43B9-9DD1-E221855FF5E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793913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68A67A-0D06-4814-8329-4D92FFED8156}" type="datetimeFigureOut">
              <a:rPr lang="ru-RU" smtClean="0"/>
              <a:t>05.11.2017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2410B-EE8A-43B9-9DD1-E221855FF5E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2810148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68A67A-0D06-4814-8329-4D92FFED8156}" type="datetimeFigureOut">
              <a:rPr lang="ru-RU" smtClean="0"/>
              <a:t>05.11.2017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2410B-EE8A-43B9-9DD1-E221855FF5E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7828929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68A67A-0D06-4814-8329-4D92FFED8156}" type="datetimeFigureOut">
              <a:rPr lang="ru-RU" smtClean="0"/>
              <a:t>05.11.2017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2410B-EE8A-43B9-9DD1-E221855FF5E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979876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68A67A-0D06-4814-8329-4D92FFED8156}" type="datetimeFigureOut">
              <a:rPr lang="ru-RU" smtClean="0"/>
              <a:t>05.11.2017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2410B-EE8A-43B9-9DD1-E221855FF5E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8202253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68A67A-0D06-4814-8329-4D92FFED8156}" type="datetimeFigureOut">
              <a:rPr lang="ru-RU" smtClean="0"/>
              <a:t>05.11.2017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2410B-EE8A-43B9-9DD1-E221855FF5E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763374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68A67A-0D06-4814-8329-4D92FFED8156}" type="datetimeFigureOut">
              <a:rPr lang="ru-RU" smtClean="0"/>
              <a:t>05.11.2017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2410B-EE8A-43B9-9DD1-E221855FF5E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2254828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68A67A-0D06-4814-8329-4D92FFED8156}" type="datetimeFigureOut">
              <a:rPr lang="ru-RU" smtClean="0"/>
              <a:t>05.11.2017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22410B-EE8A-43B9-9DD1-E221855FF5E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2468283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68A67A-0D06-4814-8329-4D92FFED8156}" type="datetimeFigureOut">
              <a:rPr lang="ru-RU" smtClean="0"/>
              <a:t>05.11.2017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22410B-EE8A-43B9-9DD1-E221855FF5E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068702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microsoft.com/office/2007/relationships/hdphoto" Target="../media/hdphoto1.wdp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5" Type="http://schemas.microsoft.com/office/2007/relationships/hdphoto" Target="../media/hdphoto2.wdp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TextBox 4"/>
          <p:cNvSpPr txBox="1"/>
          <p:nvPr/>
        </p:nvSpPr>
        <p:spPr>
          <a:xfrm>
            <a:off x="2060735" y="339502"/>
            <a:ext cx="502252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mtClean="0">
                <a:solidFill>
                  <a:schemeClr val="bg1"/>
                </a:solidFill>
              </a:rPr>
              <a:t>Державна інспекція навчальних закладів України</a:t>
            </a:r>
            <a:endParaRPr lang="ru-RU">
              <a:solidFill>
                <a:schemeClr val="bg1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67544" y="3787175"/>
            <a:ext cx="828092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1600" smtClean="0">
                <a:solidFill>
                  <a:schemeClr val="bg1"/>
                </a:solidFill>
              </a:rPr>
              <a:t>Іван Юрійчук, завідувач сектору моніторингу освіти</a:t>
            </a:r>
          </a:p>
          <a:p>
            <a:pPr algn="ctr"/>
            <a:r>
              <a:rPr lang="uk-UA" sz="1600" smtClean="0">
                <a:solidFill>
                  <a:schemeClr val="bg1"/>
                </a:solidFill>
              </a:rPr>
              <a:t>Державної інспекції навчальних закладів України</a:t>
            </a:r>
            <a:endParaRPr lang="ru-RU" sz="1600">
              <a:solidFill>
                <a:schemeClr val="bg1"/>
              </a:solidFill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849396" y="4526999"/>
            <a:ext cx="1269515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1200" smtClean="0">
                <a:solidFill>
                  <a:schemeClr val="bg1"/>
                </a:solidFill>
              </a:rPr>
              <a:t>ЛИСТОПАД 2017</a:t>
            </a:r>
            <a:endParaRPr lang="ru-RU" sz="1200">
              <a:solidFill>
                <a:schemeClr val="bg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67544" y="1851670"/>
            <a:ext cx="828092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2800" b="1" smtClean="0">
                <a:solidFill>
                  <a:schemeClr val="bg1"/>
                </a:solidFill>
              </a:rPr>
              <a:t>СИСТЕМ</a:t>
            </a:r>
            <a:r>
              <a:rPr lang="uk-UA" sz="2800" b="1">
                <a:solidFill>
                  <a:schemeClr val="bg1"/>
                </a:solidFill>
              </a:rPr>
              <a:t>А</a:t>
            </a:r>
            <a:r>
              <a:rPr lang="uk-UA" sz="2800" b="1" smtClean="0">
                <a:solidFill>
                  <a:schemeClr val="bg1"/>
                </a:solidFill>
              </a:rPr>
              <a:t> </a:t>
            </a:r>
            <a:r>
              <a:rPr lang="uk-UA" sz="2800" b="1" smtClean="0">
                <a:solidFill>
                  <a:schemeClr val="bg1"/>
                </a:solidFill>
              </a:rPr>
              <a:t>ЗАБЕЗПЕЧЕННЯ ЯКОСТІ </a:t>
            </a:r>
            <a:r>
              <a:rPr lang="uk-UA" sz="2800" b="1" smtClean="0">
                <a:solidFill>
                  <a:schemeClr val="bg1"/>
                </a:solidFill>
              </a:rPr>
              <a:t>ОСВІТИ</a:t>
            </a:r>
          </a:p>
          <a:p>
            <a:pPr algn="ctr"/>
            <a:r>
              <a:rPr lang="uk-UA" sz="2800" b="1" smtClean="0">
                <a:solidFill>
                  <a:schemeClr val="bg1"/>
                </a:solidFill>
              </a:rPr>
              <a:t>В </a:t>
            </a:r>
            <a:r>
              <a:rPr lang="uk-UA" sz="2800" b="1" smtClean="0">
                <a:solidFill>
                  <a:schemeClr val="bg1"/>
                </a:solidFill>
              </a:rPr>
              <a:t>УМОВАХ ДЕЦЕНТРАЛІЗАЦІЇ</a:t>
            </a:r>
            <a:endParaRPr lang="ru-RU" sz="2800" b="1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4519825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Овал 14"/>
          <p:cNvSpPr/>
          <p:nvPr/>
        </p:nvSpPr>
        <p:spPr>
          <a:xfrm>
            <a:off x="8352000" y="184477"/>
            <a:ext cx="432000" cy="432000"/>
          </a:xfrm>
          <a:prstGeom prst="ellipse">
            <a:avLst/>
          </a:prstGeom>
          <a:solidFill>
            <a:schemeClr val="bg1">
              <a:lumMod val="85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/>
        </p:nvSpPr>
        <p:spPr>
          <a:xfrm>
            <a:off x="0" y="1074147"/>
            <a:ext cx="9144000" cy="7560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>
            <a:off x="360000" y="771550"/>
            <a:ext cx="84240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268020" y="123478"/>
            <a:ext cx="1351652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1000" b="1" smtClean="0"/>
              <a:t>Державна інспекція</a:t>
            </a:r>
          </a:p>
          <a:p>
            <a:r>
              <a:rPr lang="uk-UA" sz="1000" b="1" smtClean="0"/>
              <a:t>навчальних закладів</a:t>
            </a:r>
          </a:p>
          <a:p>
            <a:r>
              <a:rPr lang="uk-UA" sz="1000" b="1" smtClean="0"/>
              <a:t>України</a:t>
            </a:r>
            <a:endParaRPr lang="ru-RU" sz="1000" b="1"/>
          </a:p>
        </p:txBody>
      </p:sp>
      <p:sp>
        <p:nvSpPr>
          <p:cNvPr id="10" name="TextBox 9"/>
          <p:cNvSpPr txBox="1"/>
          <p:nvPr/>
        </p:nvSpPr>
        <p:spPr>
          <a:xfrm>
            <a:off x="8388424" y="261976"/>
            <a:ext cx="34176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/>
              <a:t>1</a:t>
            </a:r>
            <a:r>
              <a:rPr lang="uk-UA" sz="1200" b="1" smtClean="0"/>
              <a:t>0</a:t>
            </a:r>
            <a:endParaRPr lang="ru-RU" sz="1200" b="1"/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8172400" y="184477"/>
            <a:ext cx="0" cy="432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251520" y="1108092"/>
            <a:ext cx="853248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000" b="1" smtClean="0"/>
              <a:t>ОСНОВНІ ВІДМІННОСТІ ІНСТИТУЦІЙНОГО АУДИТУ ВІД ДЕРЖАВНОЇ АТЕСТАЦІЇ ЗАКЛАДІВ ОСВІТИ</a:t>
            </a:r>
            <a:endParaRPr lang="ru-RU" sz="2000" b="1"/>
          </a:p>
        </p:txBody>
      </p:sp>
      <p:graphicFrame>
        <p:nvGraphicFramePr>
          <p:cNvPr id="2" name="Таблица 1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329468421"/>
              </p:ext>
            </p:extLst>
          </p:nvPr>
        </p:nvGraphicFramePr>
        <p:xfrm>
          <a:off x="359998" y="2024031"/>
          <a:ext cx="8424002" cy="277996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12001"/>
                <a:gridCol w="4212001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uk-UA" sz="1800" b="1" kern="120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Інституційний аудит</a:t>
                      </a:r>
                      <a:endParaRPr lang="ru-RU"/>
                    </a:p>
                  </a:txBody>
                  <a:tcPr>
                    <a:solidFill>
                      <a:schemeClr val="bg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800" b="1" kern="1200" smtClean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Державна атестація</a:t>
                      </a:r>
                      <a:endParaRPr lang="ru-RU"/>
                    </a:p>
                  </a:txBody>
                  <a:tcPr>
                    <a:solidFill>
                      <a:schemeClr val="bg1">
                        <a:lumMod val="50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4000"/>
                        </a:lnSpc>
                      </a:pPr>
                      <a:r>
                        <a:rPr lang="en-US" sz="1300" b="1" kern="120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1.</a:t>
                      </a:r>
                      <a:r>
                        <a:rPr lang="en-US" sz="1300" b="1" kern="1200" baseline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uk-UA" sz="1300" b="1" kern="120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Здійснюється Державною</a:t>
                      </a:r>
                      <a:r>
                        <a:rPr lang="uk-UA" sz="1300" b="1" kern="1200" baseline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службою якості освіти, її територіальними </a:t>
                      </a:r>
                      <a:r>
                        <a:rPr lang="uk-UA" sz="1300" b="1" kern="1200" baseline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органами</a:t>
                      </a:r>
                      <a:endParaRPr lang="ru-RU" sz="1300" kern="120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sz="1300" b="1" kern="120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1. </a:t>
                      </a:r>
                      <a:r>
                        <a:rPr lang="uk-UA" sz="1300" b="1" kern="120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Проводилася місцевими органами управління освітою, у сфері управління яких перебували заклади освіти, що унеможливлювало об’єктивну оцінку їх діяльності </a:t>
                      </a:r>
                      <a:endParaRPr lang="ru-RU" sz="130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>
                        <a:lnSpc>
                          <a:spcPct val="114000"/>
                        </a:lnSpc>
                      </a:pPr>
                      <a:r>
                        <a:rPr lang="en-US" sz="1300" b="1" kern="120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2.</a:t>
                      </a:r>
                      <a:r>
                        <a:rPr lang="en-US" sz="1300" b="1" kern="1200" baseline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uk-UA" sz="1300" b="1" kern="120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Використання уніфікованих інструментів та процедур проведення </a:t>
                      </a:r>
                      <a:endParaRPr lang="ru-RU" sz="1300" kern="120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300" b="1" kern="120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2. </a:t>
                      </a:r>
                      <a:r>
                        <a:rPr lang="uk-UA" sz="1300" b="1" kern="120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Відсутність чітких вимог до процедур, інструментів та критеріїв для проведення атестаційної експертизи</a:t>
                      </a:r>
                      <a:endParaRPr lang="ru-RU" sz="1300" smtClean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370840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14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300" b="1" kern="120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  <a:r>
                        <a:rPr lang="en-US" sz="1300" b="1" kern="120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</a:t>
                      </a:r>
                      <a:r>
                        <a:rPr lang="en-US" sz="1300" b="1" kern="1200" baseline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uk-UA" sz="1300" b="1" kern="120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У разі виявлення невідповідності освітньої діяльності</a:t>
                      </a:r>
                      <a:r>
                        <a:rPr lang="uk-UA" sz="1300" kern="120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uk-UA" sz="1300" b="1" kern="120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законодавству</a:t>
                      </a:r>
                      <a:r>
                        <a:rPr lang="uk-UA" sz="1300" kern="120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uk-UA" sz="1300" kern="1200" baseline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uk-UA" sz="1300" b="1" kern="120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можуть бути надані рекомендації щодо зміни керівника, припинення чи реорганізації закладу освіти</a:t>
                      </a:r>
                      <a:endParaRPr lang="ru-RU" sz="1300" smtClean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uk-UA" sz="1300" b="1" kern="120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3</a:t>
                      </a:r>
                      <a:r>
                        <a:rPr lang="en-US" sz="1300" b="1" kern="120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. </a:t>
                      </a:r>
                      <a:r>
                        <a:rPr lang="uk-UA" sz="1300" b="1" kern="120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Відсутність дієвих наслідків атестації</a:t>
                      </a:r>
                      <a:r>
                        <a:rPr lang="uk-UA" sz="1300" kern="120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uk-UA" sz="1300" b="1" kern="120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у частині</a:t>
                      </a:r>
                      <a:r>
                        <a:rPr lang="uk-UA" sz="1300" kern="120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uk-UA" sz="1300" b="1" kern="120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зміни керівника закладу освіти</a:t>
                      </a:r>
                      <a:endParaRPr lang="ru-RU" sz="1300" smtClean="0"/>
                    </a:p>
                  </a:txBody>
                  <a:tcPr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11" name="Прямоугольник 10"/>
          <p:cNvSpPr/>
          <p:nvPr/>
        </p:nvSpPr>
        <p:spPr>
          <a:xfrm>
            <a:off x="0" y="5020038"/>
            <a:ext cx="9144000" cy="1440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6" name="TextBox 15"/>
          <p:cNvSpPr txBox="1"/>
          <p:nvPr/>
        </p:nvSpPr>
        <p:spPr>
          <a:xfrm>
            <a:off x="6660232" y="123478"/>
            <a:ext cx="142699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1600" b="1" smtClean="0"/>
              <a:t>Забезпечення</a:t>
            </a:r>
          </a:p>
          <a:p>
            <a:r>
              <a:rPr lang="uk-UA" sz="1600" b="1"/>
              <a:t>я</a:t>
            </a:r>
            <a:r>
              <a:rPr lang="uk-UA" sz="1600" b="1" smtClean="0"/>
              <a:t>кості освіти</a:t>
            </a:r>
            <a:endParaRPr lang="ru-RU" sz="1600" b="1"/>
          </a:p>
        </p:txBody>
      </p:sp>
    </p:spTree>
    <p:extLst>
      <p:ext uri="{BB962C8B-B14F-4D97-AF65-F5344CB8AC3E}">
        <p14:creationId xmlns:p14="http://schemas.microsoft.com/office/powerpoint/2010/main" val="2136838944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Овал 19"/>
          <p:cNvSpPr/>
          <p:nvPr/>
        </p:nvSpPr>
        <p:spPr>
          <a:xfrm>
            <a:off x="8352000" y="184477"/>
            <a:ext cx="432000" cy="432000"/>
          </a:xfrm>
          <a:prstGeom prst="ellipse">
            <a:avLst/>
          </a:prstGeom>
          <a:solidFill>
            <a:schemeClr val="bg1">
              <a:lumMod val="85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/>
        </p:nvSpPr>
        <p:spPr>
          <a:xfrm>
            <a:off x="0" y="1074147"/>
            <a:ext cx="9144000" cy="4680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>
            <a:off x="360000" y="771550"/>
            <a:ext cx="84240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268020" y="123478"/>
            <a:ext cx="1351652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1000" b="1" smtClean="0"/>
              <a:t>Державна інспекція</a:t>
            </a:r>
          </a:p>
          <a:p>
            <a:r>
              <a:rPr lang="uk-UA" sz="1000" b="1" smtClean="0"/>
              <a:t>навчальних закладів</a:t>
            </a:r>
          </a:p>
          <a:p>
            <a:r>
              <a:rPr lang="uk-UA" sz="1000" b="1" smtClean="0"/>
              <a:t>України</a:t>
            </a:r>
            <a:endParaRPr lang="ru-RU" sz="1000" b="1"/>
          </a:p>
        </p:txBody>
      </p:sp>
      <p:sp>
        <p:nvSpPr>
          <p:cNvPr id="10" name="TextBox 9"/>
          <p:cNvSpPr txBox="1"/>
          <p:nvPr/>
        </p:nvSpPr>
        <p:spPr>
          <a:xfrm>
            <a:off x="8388424" y="261976"/>
            <a:ext cx="34176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smtClean="0"/>
              <a:t>1</a:t>
            </a:r>
            <a:r>
              <a:rPr lang="uk-UA" sz="1200" b="1" smtClean="0"/>
              <a:t>1</a:t>
            </a:r>
            <a:endParaRPr lang="ru-RU" sz="1200" b="1"/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8172400" y="184477"/>
            <a:ext cx="0" cy="432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1115616" y="1956777"/>
            <a:ext cx="766838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b="1" smtClean="0"/>
              <a:t>це </a:t>
            </a:r>
            <a:r>
              <a:rPr lang="ru-RU" sz="1600" b="1"/>
              <a:t>оцінювання закладу освіти </a:t>
            </a:r>
            <a:r>
              <a:rPr lang="ru-RU" sz="1600" b="1" smtClean="0"/>
              <a:t>щодо ефективності </a:t>
            </a:r>
            <a:r>
              <a:rPr lang="ru-RU" sz="1600" b="1"/>
              <a:t>внутрішньої системи забезпечення якості освіти та </a:t>
            </a:r>
            <a:r>
              <a:rPr lang="ru-RU" sz="1600" b="1" smtClean="0"/>
              <a:t>забезпечення досягнення </a:t>
            </a:r>
            <a:r>
              <a:rPr lang="ru-RU" sz="1600" b="1"/>
              <a:t>здобувачами освіти результатів навчання, передбачених </a:t>
            </a:r>
            <a:r>
              <a:rPr lang="ru-RU" sz="1600" b="1" smtClean="0"/>
              <a:t>освітніми програмами </a:t>
            </a:r>
            <a:r>
              <a:rPr lang="ru-RU" sz="1600" b="1"/>
              <a:t>і стандартами </a:t>
            </a:r>
            <a:r>
              <a:rPr lang="ru-RU" sz="1600" b="1" smtClean="0"/>
              <a:t>освіти</a:t>
            </a:r>
            <a:endParaRPr lang="ru-RU" sz="1600" b="1"/>
          </a:p>
        </p:txBody>
      </p:sp>
      <p:sp>
        <p:nvSpPr>
          <p:cNvPr id="19" name="TextBox 18"/>
          <p:cNvSpPr txBox="1"/>
          <p:nvPr/>
        </p:nvSpPr>
        <p:spPr>
          <a:xfrm>
            <a:off x="1115616" y="2787774"/>
            <a:ext cx="766838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b="1" smtClean="0"/>
              <a:t>здійснюється </a:t>
            </a:r>
            <a:r>
              <a:rPr lang="ru-RU" sz="1600" b="1"/>
              <a:t>на добровільних засадах за запитом закладу освіти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1115616" y="3180913"/>
            <a:ext cx="7668385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600" b="1" smtClean="0"/>
              <a:t>здійснюється </a:t>
            </a:r>
            <a:r>
              <a:rPr lang="ru-RU" sz="1600" b="1"/>
              <a:t>акредитованими в установленому порядку фаховими громадськими об’єднаннями, іншими акредитованими юридичними особами, що здійснюють незалежне оцінювання якості освіти та освітньої </a:t>
            </a:r>
            <a:r>
              <a:rPr lang="ru-RU" sz="1600" b="1" smtClean="0"/>
              <a:t>діяльності</a:t>
            </a:r>
            <a:endParaRPr lang="ru-RU" sz="1600" b="1"/>
          </a:p>
        </p:txBody>
      </p:sp>
      <p:sp>
        <p:nvSpPr>
          <p:cNvPr id="2" name="TextBox 1"/>
          <p:cNvSpPr txBox="1"/>
          <p:nvPr/>
        </p:nvSpPr>
        <p:spPr>
          <a:xfrm>
            <a:off x="767228" y="4083918"/>
            <a:ext cx="8016773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/>
            <a:r>
              <a:rPr lang="ru-RU" b="1"/>
              <a:t>Заклади освіти</a:t>
            </a:r>
            <a:r>
              <a:rPr lang="ru-RU" sz="1600" b="1"/>
              <a:t>, що мають чинний сертифікат про громадську акредитацію закладу освіти, вважаються такими, що успішно пройшли інституційний аудит у плановому </a:t>
            </a:r>
            <a:r>
              <a:rPr lang="ru-RU" sz="1600" b="1" smtClean="0"/>
              <a:t>порядку</a:t>
            </a:r>
            <a:r>
              <a:rPr lang="ru-RU" sz="2000" b="1" smtClean="0">
                <a:solidFill>
                  <a:prstClr val="black"/>
                </a:solidFill>
              </a:rPr>
              <a:t> </a:t>
            </a:r>
            <a:endParaRPr lang="ru-RU" sz="2000" b="1">
              <a:solidFill>
                <a:prstClr val="black"/>
              </a:solidFill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268020" y="1108092"/>
            <a:ext cx="887598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/>
            <a:r>
              <a:rPr lang="ru-RU" sz="2000" b="1" smtClean="0"/>
              <a:t>ГРОМАДСЬКА АКРЕДИТАЦІЯ ЗАКЛАДУ ОСВІТИ</a:t>
            </a:r>
            <a:endParaRPr lang="ru-RU" sz="2000" b="1"/>
          </a:p>
        </p:txBody>
      </p:sp>
      <p:sp>
        <p:nvSpPr>
          <p:cNvPr id="3" name="TextBox 2"/>
          <p:cNvSpPr txBox="1"/>
          <p:nvPr/>
        </p:nvSpPr>
        <p:spPr>
          <a:xfrm>
            <a:off x="755576" y="1635646"/>
            <a:ext cx="434413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b="1" smtClean="0"/>
              <a:t>Громадська акредитація закладу </a:t>
            </a:r>
            <a:r>
              <a:rPr lang="ru-RU" b="1" smtClean="0"/>
              <a:t>освіти </a:t>
            </a:r>
            <a:endParaRPr lang="ru-RU"/>
          </a:p>
        </p:txBody>
      </p:sp>
      <p:sp>
        <p:nvSpPr>
          <p:cNvPr id="17" name="Прямоугольник 16"/>
          <p:cNvSpPr/>
          <p:nvPr/>
        </p:nvSpPr>
        <p:spPr>
          <a:xfrm>
            <a:off x="0" y="5020038"/>
            <a:ext cx="9144000" cy="1440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1" name="Picture 2" descr="D:\ЮРІЙЧУК\ДІНЗ\Проекти + Заходи\Концепція реформування ДІНЗ\Гал_7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6936" y="1707654"/>
            <a:ext cx="276480" cy="21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3" name="Picture 2" descr="D:\ЮРІЙЧУК\ДІНЗ\Проекти + Заходи\Концепція реформування ДІНЗ\Гал_7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6936" y="4155958"/>
            <a:ext cx="276480" cy="21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4" name="TextBox 23"/>
          <p:cNvSpPr txBox="1"/>
          <p:nvPr/>
        </p:nvSpPr>
        <p:spPr>
          <a:xfrm>
            <a:off x="6660232" y="123478"/>
            <a:ext cx="142699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1600" b="1" smtClean="0"/>
              <a:t>Забезпечення</a:t>
            </a:r>
          </a:p>
          <a:p>
            <a:r>
              <a:rPr lang="uk-UA" sz="1600" b="1"/>
              <a:t>я</a:t>
            </a:r>
            <a:r>
              <a:rPr lang="uk-UA" sz="1600" b="1" smtClean="0"/>
              <a:t>кості освіти</a:t>
            </a:r>
            <a:endParaRPr lang="ru-RU" sz="1600" b="1"/>
          </a:p>
        </p:txBody>
      </p:sp>
    </p:spTree>
    <p:extLst>
      <p:ext uri="{BB962C8B-B14F-4D97-AF65-F5344CB8AC3E}">
        <p14:creationId xmlns:p14="http://schemas.microsoft.com/office/powerpoint/2010/main" val="713263452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Овал 27"/>
          <p:cNvSpPr/>
          <p:nvPr/>
        </p:nvSpPr>
        <p:spPr>
          <a:xfrm>
            <a:off x="8352000" y="184477"/>
            <a:ext cx="432000" cy="432000"/>
          </a:xfrm>
          <a:prstGeom prst="ellipse">
            <a:avLst/>
          </a:prstGeom>
          <a:solidFill>
            <a:schemeClr val="bg1">
              <a:lumMod val="85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/>
        </p:nvSpPr>
        <p:spPr>
          <a:xfrm>
            <a:off x="0" y="1074147"/>
            <a:ext cx="9144000" cy="4680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>
            <a:off x="360000" y="771550"/>
            <a:ext cx="84240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268020" y="123478"/>
            <a:ext cx="1351652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1000" b="1" smtClean="0"/>
              <a:t>Державна інспекція</a:t>
            </a:r>
          </a:p>
          <a:p>
            <a:r>
              <a:rPr lang="uk-UA" sz="1000" b="1" smtClean="0"/>
              <a:t>навчальних закладів</a:t>
            </a:r>
          </a:p>
          <a:p>
            <a:r>
              <a:rPr lang="uk-UA" sz="1000" b="1" smtClean="0"/>
              <a:t>України</a:t>
            </a:r>
            <a:endParaRPr lang="ru-RU" sz="1000" b="1"/>
          </a:p>
        </p:txBody>
      </p:sp>
      <p:sp>
        <p:nvSpPr>
          <p:cNvPr id="10" name="TextBox 9"/>
          <p:cNvSpPr txBox="1"/>
          <p:nvPr/>
        </p:nvSpPr>
        <p:spPr>
          <a:xfrm>
            <a:off x="8388424" y="261976"/>
            <a:ext cx="341760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 smtClean="0"/>
              <a:t>1</a:t>
            </a:r>
            <a:r>
              <a:rPr lang="uk-UA" sz="1200" b="1" smtClean="0"/>
              <a:t>2</a:t>
            </a:r>
            <a:endParaRPr lang="ru-RU" sz="1200" b="1"/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8172400" y="184477"/>
            <a:ext cx="0" cy="432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360000" y="1108092"/>
            <a:ext cx="842400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000" b="1" smtClean="0"/>
              <a:t>2018</a:t>
            </a:r>
            <a:endParaRPr lang="ru-RU" sz="2000" b="1"/>
          </a:p>
        </p:txBody>
      </p:sp>
      <p:sp>
        <p:nvSpPr>
          <p:cNvPr id="15" name="TextBox 14"/>
          <p:cNvSpPr txBox="1"/>
          <p:nvPr/>
        </p:nvSpPr>
        <p:spPr>
          <a:xfrm>
            <a:off x="767229" y="1635646"/>
            <a:ext cx="800507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600" b="1" smtClean="0"/>
              <a:t>Формування та забезпечення діяльності центрального апарату Державної служби якості освіти</a:t>
            </a:r>
            <a:endParaRPr lang="ru-RU" sz="1600" b="1"/>
          </a:p>
        </p:txBody>
      </p:sp>
      <p:sp>
        <p:nvSpPr>
          <p:cNvPr id="17" name="TextBox 16"/>
          <p:cNvSpPr txBox="1"/>
          <p:nvPr/>
        </p:nvSpPr>
        <p:spPr>
          <a:xfrm>
            <a:off x="755576" y="2211710"/>
            <a:ext cx="802842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600" b="1" smtClean="0"/>
              <a:t>Впровадження «пілотного» проекту щодо забезпечення діяльності територіальних органів </a:t>
            </a:r>
            <a:r>
              <a:rPr lang="uk-UA" sz="1600" b="1"/>
              <a:t>Державної служби якості </a:t>
            </a:r>
            <a:r>
              <a:rPr lang="uk-UA" sz="1600" b="1" smtClean="0"/>
              <a:t>освіти</a:t>
            </a:r>
            <a:endParaRPr lang="ru-RU" sz="1600" b="1"/>
          </a:p>
        </p:txBody>
      </p:sp>
      <p:sp>
        <p:nvSpPr>
          <p:cNvPr id="19" name="TextBox 18"/>
          <p:cNvSpPr txBox="1"/>
          <p:nvPr/>
        </p:nvSpPr>
        <p:spPr>
          <a:xfrm>
            <a:off x="767228" y="2787774"/>
            <a:ext cx="801677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600" b="1" smtClean="0"/>
              <a:t>Формування реєстру закладів освіти</a:t>
            </a:r>
            <a:endParaRPr lang="ru-RU" sz="1600" b="1"/>
          </a:p>
        </p:txBody>
      </p:sp>
      <p:sp>
        <p:nvSpPr>
          <p:cNvPr id="22" name="TextBox 21"/>
          <p:cNvSpPr txBox="1"/>
          <p:nvPr/>
        </p:nvSpPr>
        <p:spPr>
          <a:xfrm>
            <a:off x="755576" y="3147814"/>
            <a:ext cx="801677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600" b="1" smtClean="0"/>
              <a:t>Розроблення графіків проведення інституційного аудиту</a:t>
            </a:r>
            <a:endParaRPr lang="ru-RU" sz="1600" b="1"/>
          </a:p>
        </p:txBody>
      </p:sp>
      <p:sp>
        <p:nvSpPr>
          <p:cNvPr id="24" name="TextBox 23"/>
          <p:cNvSpPr txBox="1"/>
          <p:nvPr/>
        </p:nvSpPr>
        <p:spPr>
          <a:xfrm>
            <a:off x="755528" y="4177412"/>
            <a:ext cx="801677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600" b="1" smtClean="0"/>
              <a:t>Формування територіальних органів у всіх регіонах</a:t>
            </a:r>
            <a:endParaRPr lang="ru-RU" sz="1600" b="1"/>
          </a:p>
        </p:txBody>
      </p:sp>
      <p:sp>
        <p:nvSpPr>
          <p:cNvPr id="26" name="Прямоугольник 25"/>
          <p:cNvSpPr/>
          <p:nvPr/>
        </p:nvSpPr>
        <p:spPr>
          <a:xfrm>
            <a:off x="0" y="3641875"/>
            <a:ext cx="9144000" cy="4680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9" name="TextBox 28"/>
          <p:cNvSpPr txBox="1"/>
          <p:nvPr/>
        </p:nvSpPr>
        <p:spPr>
          <a:xfrm>
            <a:off x="360000" y="3675820"/>
            <a:ext cx="842400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000" b="1" smtClean="0"/>
              <a:t>2019</a:t>
            </a:r>
            <a:endParaRPr lang="ru-RU" sz="2000" b="1"/>
          </a:p>
        </p:txBody>
      </p:sp>
      <p:sp>
        <p:nvSpPr>
          <p:cNvPr id="30" name="TextBox 29"/>
          <p:cNvSpPr txBox="1"/>
          <p:nvPr/>
        </p:nvSpPr>
        <p:spPr>
          <a:xfrm>
            <a:off x="767227" y="4587974"/>
            <a:ext cx="801677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600" b="1" smtClean="0"/>
              <a:t>Проведення інституційного аудиту згідно плану</a:t>
            </a:r>
            <a:endParaRPr lang="ru-RU" sz="1600" b="1"/>
          </a:p>
        </p:txBody>
      </p:sp>
      <p:sp>
        <p:nvSpPr>
          <p:cNvPr id="27" name="Прямоугольник 26"/>
          <p:cNvSpPr/>
          <p:nvPr/>
        </p:nvSpPr>
        <p:spPr>
          <a:xfrm>
            <a:off x="0" y="5020038"/>
            <a:ext cx="9144000" cy="1440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32" name="Picture 2" descr="D:\ЮРІЙЧУК\ДІНЗ\Проекти + Заходи\Концепція реформування ДІНЗ\Гал_7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8587" y="1707654"/>
            <a:ext cx="276480" cy="21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3" name="Picture 2" descr="D:\ЮРІЙЧУК\ДІНЗ\Проекти + Заходи\Концепція реформування ДІНЗ\Гал_7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8587" y="4216411"/>
            <a:ext cx="276480" cy="21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4" name="Picture 2" descr="D:\ЮРІЙЧУК\ДІНЗ\Проекти + Заходи\Концепція реформування ДІНЗ\Гал_7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8587" y="2260825"/>
            <a:ext cx="276480" cy="21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5" name="Picture 2" descr="D:\ЮРІЙЧУК\ДІНЗ\Проекти + Заходи\Концепція реформування ДІНЗ\Гал_7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8587" y="3219846"/>
            <a:ext cx="276480" cy="21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6" name="Picture 2" descr="D:\ЮРІЙЧУК\ДІНЗ\Проекти + Заходи\Концепція реформування ДІНЗ\Гал_7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8587" y="2859806"/>
            <a:ext cx="276480" cy="21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7" name="Picture 2" descr="D:\ЮРІЙЧУК\ДІНЗ\Проекти + Заходи\Концепція реформування ДІНЗ\Гал_7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98587" y="4660006"/>
            <a:ext cx="276480" cy="21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8" name="TextBox 37"/>
          <p:cNvSpPr txBox="1"/>
          <p:nvPr/>
        </p:nvSpPr>
        <p:spPr>
          <a:xfrm>
            <a:off x="6660232" y="123478"/>
            <a:ext cx="142699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1600" b="1" smtClean="0"/>
              <a:t>Забезпечення</a:t>
            </a:r>
          </a:p>
          <a:p>
            <a:r>
              <a:rPr lang="uk-UA" sz="1600" b="1"/>
              <a:t>я</a:t>
            </a:r>
            <a:r>
              <a:rPr lang="uk-UA" sz="1600" b="1" smtClean="0"/>
              <a:t>кості освіти</a:t>
            </a:r>
            <a:endParaRPr lang="ru-RU" sz="1600" b="1"/>
          </a:p>
        </p:txBody>
      </p:sp>
    </p:spTree>
    <p:extLst>
      <p:ext uri="{BB962C8B-B14F-4D97-AF65-F5344CB8AC3E}">
        <p14:creationId xmlns:p14="http://schemas.microsoft.com/office/powerpoint/2010/main" val="2055430944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solidFill>
              <a:schemeClr val="tx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TextBox 7"/>
          <p:cNvSpPr txBox="1"/>
          <p:nvPr/>
        </p:nvSpPr>
        <p:spPr>
          <a:xfrm>
            <a:off x="0" y="2067694"/>
            <a:ext cx="9144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4000" b="1" smtClean="0">
                <a:solidFill>
                  <a:schemeClr val="bg1"/>
                </a:solidFill>
              </a:rPr>
              <a:t>ДЯКУЮ ЗА УВАГУ!</a:t>
            </a:r>
            <a:endParaRPr lang="ru-RU" sz="4000" b="1">
              <a:solidFill>
                <a:schemeClr val="bg1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1" y="339502"/>
            <a:ext cx="9144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mtClean="0">
                <a:solidFill>
                  <a:schemeClr val="bg1"/>
                </a:solidFill>
              </a:rPr>
              <a:t>Державна інспекція навчальних закладів України</a:t>
            </a:r>
            <a:endParaRPr lang="ru-RU">
              <a:solidFill>
                <a:schemeClr val="bg1"/>
              </a:solidFill>
            </a:endParaRPr>
          </a:p>
        </p:txBody>
      </p:sp>
      <p:sp>
        <p:nvSpPr>
          <p:cNvPr id="2" name="TextBox 1"/>
          <p:cNvSpPr txBox="1"/>
          <p:nvPr/>
        </p:nvSpPr>
        <p:spPr>
          <a:xfrm>
            <a:off x="0" y="4011910"/>
            <a:ext cx="914399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uk-UA" sz="1600" smtClean="0">
                <a:solidFill>
                  <a:schemeClr val="bg1"/>
                </a:solidFill>
              </a:rPr>
              <a:t>Іван Юрійчук</a:t>
            </a:r>
          </a:p>
          <a:p>
            <a:pPr algn="ctr"/>
            <a:r>
              <a:rPr lang="uk-UA" sz="1600" smtClean="0">
                <a:solidFill>
                  <a:schemeClr val="bg1"/>
                </a:solidFill>
              </a:rPr>
              <a:t>Завідувач сектору моніторингу освіти</a:t>
            </a:r>
            <a:endParaRPr lang="ru-RU" sz="160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59528988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Прямая соединительная линия 4"/>
          <p:cNvCxnSpPr/>
          <p:nvPr/>
        </p:nvCxnSpPr>
        <p:spPr>
          <a:xfrm>
            <a:off x="360000" y="771550"/>
            <a:ext cx="84240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268020" y="123478"/>
            <a:ext cx="1351652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1000" b="1" smtClean="0"/>
              <a:t>Державна інспекція</a:t>
            </a:r>
          </a:p>
          <a:p>
            <a:r>
              <a:rPr lang="uk-UA" sz="1000" b="1" smtClean="0"/>
              <a:t>навчальних закладів</a:t>
            </a:r>
          </a:p>
          <a:p>
            <a:r>
              <a:rPr lang="uk-UA" sz="1000" b="1" smtClean="0"/>
              <a:t>України</a:t>
            </a:r>
            <a:endParaRPr lang="ru-RU" sz="1000" b="1"/>
          </a:p>
        </p:txBody>
      </p:sp>
      <p:sp>
        <p:nvSpPr>
          <p:cNvPr id="9" name="Овал 8"/>
          <p:cNvSpPr/>
          <p:nvPr/>
        </p:nvSpPr>
        <p:spPr>
          <a:xfrm>
            <a:off x="8352000" y="184477"/>
            <a:ext cx="432000" cy="432000"/>
          </a:xfrm>
          <a:prstGeom prst="ellipse">
            <a:avLst/>
          </a:prstGeom>
          <a:solidFill>
            <a:schemeClr val="bg1">
              <a:lumMod val="85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0" name="TextBox 9"/>
          <p:cNvSpPr txBox="1"/>
          <p:nvPr/>
        </p:nvSpPr>
        <p:spPr>
          <a:xfrm>
            <a:off x="8436393" y="261976"/>
            <a:ext cx="26321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1200" b="1" smtClean="0"/>
              <a:t>2</a:t>
            </a:r>
            <a:endParaRPr lang="ru-RU" sz="1200" b="1"/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8172400" y="184477"/>
            <a:ext cx="0" cy="432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6660232" y="123478"/>
            <a:ext cx="142699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1600" b="1" smtClean="0"/>
              <a:t>Забезпечення</a:t>
            </a:r>
          </a:p>
          <a:p>
            <a:r>
              <a:rPr lang="uk-UA" sz="1600" b="1"/>
              <a:t>я</a:t>
            </a:r>
            <a:r>
              <a:rPr lang="uk-UA" sz="1600" b="1" smtClean="0"/>
              <a:t>кості освіти</a:t>
            </a:r>
            <a:endParaRPr lang="ru-RU" sz="1600" b="1"/>
          </a:p>
        </p:txBody>
      </p:sp>
      <p:sp>
        <p:nvSpPr>
          <p:cNvPr id="14" name="TextBox 13"/>
          <p:cNvSpPr txBox="1"/>
          <p:nvPr/>
        </p:nvSpPr>
        <p:spPr>
          <a:xfrm>
            <a:off x="360000" y="1131590"/>
            <a:ext cx="84240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b="1"/>
              <a:t>Я</a:t>
            </a:r>
            <a:r>
              <a:rPr lang="ru-RU" b="1" smtClean="0"/>
              <a:t>кість освіти - відповідність результатів навчання вимогам, встановленим законодавством, відповідним стандартом освіти та/або договором про надання освітніх </a:t>
            </a:r>
            <a:r>
              <a:rPr lang="ru-RU" b="1" smtClean="0"/>
              <a:t>послуг</a:t>
            </a:r>
            <a:endParaRPr lang="ru-RU" b="1"/>
          </a:p>
        </p:txBody>
      </p:sp>
      <p:sp>
        <p:nvSpPr>
          <p:cNvPr id="15" name="TextBox 14"/>
          <p:cNvSpPr txBox="1"/>
          <p:nvPr/>
        </p:nvSpPr>
        <p:spPr>
          <a:xfrm>
            <a:off x="360000" y="2379533"/>
            <a:ext cx="8424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ru-RU" b="1"/>
              <a:t>Я</a:t>
            </a:r>
            <a:r>
              <a:rPr lang="ru-RU" b="1" smtClean="0"/>
              <a:t>кість освітньої діяльності - рівень організації, забезпечення та реалізації освітнього процесу, що забезпечує здобуття особами якісної освіти та відповідає вимогам, встановленим законодавством та/або договором про надання освітніх </a:t>
            </a:r>
            <a:r>
              <a:rPr lang="ru-RU" b="1" smtClean="0"/>
              <a:t>послуг</a:t>
            </a:r>
            <a:endParaRPr lang="ru-RU" b="1"/>
          </a:p>
        </p:txBody>
      </p:sp>
      <p:sp>
        <p:nvSpPr>
          <p:cNvPr id="11" name="Прямоугольник 10"/>
          <p:cNvSpPr/>
          <p:nvPr/>
        </p:nvSpPr>
        <p:spPr>
          <a:xfrm>
            <a:off x="0" y="5020038"/>
            <a:ext cx="9144000" cy="1440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320240951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Овал 18"/>
          <p:cNvSpPr/>
          <p:nvPr/>
        </p:nvSpPr>
        <p:spPr>
          <a:xfrm>
            <a:off x="8352000" y="184477"/>
            <a:ext cx="432000" cy="432000"/>
          </a:xfrm>
          <a:prstGeom prst="ellipse">
            <a:avLst/>
          </a:prstGeom>
          <a:solidFill>
            <a:schemeClr val="bg1">
              <a:lumMod val="85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/>
        </p:nvSpPr>
        <p:spPr>
          <a:xfrm>
            <a:off x="0" y="1074147"/>
            <a:ext cx="9144000" cy="4680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>
            <a:off x="360000" y="771550"/>
            <a:ext cx="84240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268020" y="123478"/>
            <a:ext cx="1351652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1000" b="1" smtClean="0"/>
              <a:t>Державна інспекція</a:t>
            </a:r>
          </a:p>
          <a:p>
            <a:r>
              <a:rPr lang="uk-UA" sz="1000" b="1" smtClean="0"/>
              <a:t>навчальних закладів</a:t>
            </a:r>
          </a:p>
          <a:p>
            <a:r>
              <a:rPr lang="uk-UA" sz="1000" b="1" smtClean="0"/>
              <a:t>України</a:t>
            </a:r>
            <a:endParaRPr lang="ru-RU" sz="1000" b="1"/>
          </a:p>
        </p:txBody>
      </p:sp>
      <p:sp>
        <p:nvSpPr>
          <p:cNvPr id="10" name="TextBox 9"/>
          <p:cNvSpPr txBox="1"/>
          <p:nvPr/>
        </p:nvSpPr>
        <p:spPr>
          <a:xfrm>
            <a:off x="8436393" y="261976"/>
            <a:ext cx="26321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/>
              <a:t>3</a:t>
            </a:r>
            <a:endParaRPr lang="ru-RU" sz="1200" b="1"/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8172400" y="184477"/>
            <a:ext cx="0" cy="432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360000" y="1108092"/>
            <a:ext cx="597666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/>
            <a:r>
              <a:rPr lang="ru-RU" sz="2000" b="1" smtClean="0"/>
              <a:t>СИСТЕМА ЗАБЕЗПЕЧЕННЯ ЯКОСТІ </a:t>
            </a:r>
            <a:r>
              <a:rPr lang="ru-RU" sz="2000" b="1" smtClean="0"/>
              <a:t>ОСВІТИ</a:t>
            </a:r>
            <a:endParaRPr lang="ru-RU" b="1">
              <a:solidFill>
                <a:prstClr val="black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936016" y="1883608"/>
            <a:ext cx="723638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smtClean="0"/>
              <a:t>Внутрішня система забезпечення я</a:t>
            </a:r>
            <a:r>
              <a:rPr lang="uk-UA" sz="2000" b="1"/>
              <a:t>к</a:t>
            </a:r>
            <a:r>
              <a:rPr lang="ru-RU" sz="2000" b="1" smtClean="0"/>
              <a:t>ості освіти</a:t>
            </a:r>
            <a:endParaRPr lang="ru-RU" sz="2000" b="1"/>
          </a:p>
        </p:txBody>
      </p:sp>
      <p:sp>
        <p:nvSpPr>
          <p:cNvPr id="11" name="TextBox 10"/>
          <p:cNvSpPr txBox="1"/>
          <p:nvPr/>
        </p:nvSpPr>
        <p:spPr>
          <a:xfrm>
            <a:off x="936016" y="2531680"/>
            <a:ext cx="705678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smtClean="0"/>
              <a:t>Зовнішня система забезпечення якості освіти</a:t>
            </a:r>
            <a:endParaRPr lang="ru-RU" sz="2000" b="1"/>
          </a:p>
        </p:txBody>
      </p:sp>
      <p:sp>
        <p:nvSpPr>
          <p:cNvPr id="16" name="TextBox 15"/>
          <p:cNvSpPr txBox="1"/>
          <p:nvPr/>
        </p:nvSpPr>
        <p:spPr>
          <a:xfrm>
            <a:off x="943846" y="3232016"/>
            <a:ext cx="794863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/>
              <a:t>С</a:t>
            </a:r>
            <a:r>
              <a:rPr lang="ru-RU" sz="2000" b="1" smtClean="0"/>
              <a:t>истема забезпечення якості в діяльності органів управління та установ, що здійснюють зовнішнє забезпечення якості освіти</a:t>
            </a:r>
            <a:endParaRPr lang="ru-RU" sz="2000" b="1"/>
          </a:p>
        </p:txBody>
      </p:sp>
      <p:sp>
        <p:nvSpPr>
          <p:cNvPr id="17" name="Прямоугольник 16"/>
          <p:cNvSpPr/>
          <p:nvPr/>
        </p:nvSpPr>
        <p:spPr>
          <a:xfrm>
            <a:off x="0" y="5020038"/>
            <a:ext cx="9144000" cy="1440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1026" name="Picture 2" descr="D:\ЮРІЙЧУК\ДІНЗ\Проекти + Заходи\Концепція реформування ДІНЗ\Гал_7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3576" y="1965853"/>
            <a:ext cx="276480" cy="21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" name="Picture 2" descr="D:\ЮРІЙЧУК\ДІНЗ\Проекти + Заходи\Концепція реформування ДІНЗ\Гал_7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3576" y="3363862"/>
            <a:ext cx="276480" cy="21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" name="Picture 2" descr="D:\ЮРІЙЧУК\ДІНЗ\Проекти + Заходи\Концепція реформування ДІНЗ\Гал_7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03576" y="2613925"/>
            <a:ext cx="276480" cy="21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TextBox 21"/>
          <p:cNvSpPr txBox="1"/>
          <p:nvPr/>
        </p:nvSpPr>
        <p:spPr>
          <a:xfrm>
            <a:off x="6660232" y="123478"/>
            <a:ext cx="142699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1600" b="1" smtClean="0"/>
              <a:t>Забезпечення</a:t>
            </a:r>
          </a:p>
          <a:p>
            <a:r>
              <a:rPr lang="uk-UA" sz="1600" b="1"/>
              <a:t>я</a:t>
            </a:r>
            <a:r>
              <a:rPr lang="uk-UA" sz="1600" b="1" smtClean="0"/>
              <a:t>кості освіти</a:t>
            </a:r>
            <a:endParaRPr lang="ru-RU" sz="1600" b="1"/>
          </a:p>
        </p:txBody>
      </p:sp>
    </p:spTree>
    <p:extLst>
      <p:ext uri="{BB962C8B-B14F-4D97-AF65-F5344CB8AC3E}">
        <p14:creationId xmlns:p14="http://schemas.microsoft.com/office/powerpoint/2010/main" val="1581553692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Овал 21"/>
          <p:cNvSpPr/>
          <p:nvPr/>
        </p:nvSpPr>
        <p:spPr>
          <a:xfrm>
            <a:off x="8352000" y="184477"/>
            <a:ext cx="432000" cy="432000"/>
          </a:xfrm>
          <a:prstGeom prst="ellipse">
            <a:avLst/>
          </a:prstGeom>
          <a:solidFill>
            <a:schemeClr val="bg1">
              <a:lumMod val="85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/>
        </p:nvSpPr>
        <p:spPr>
          <a:xfrm>
            <a:off x="0" y="930131"/>
            <a:ext cx="9144000" cy="4680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>
            <a:off x="360000" y="771550"/>
            <a:ext cx="84240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268020" y="123478"/>
            <a:ext cx="1351652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1000" b="1" smtClean="0"/>
              <a:t>Державна інспекція</a:t>
            </a:r>
          </a:p>
          <a:p>
            <a:r>
              <a:rPr lang="uk-UA" sz="1000" b="1" smtClean="0"/>
              <a:t>навчальних закладів</a:t>
            </a:r>
          </a:p>
          <a:p>
            <a:r>
              <a:rPr lang="uk-UA" sz="1000" b="1" smtClean="0"/>
              <a:t>України</a:t>
            </a:r>
            <a:endParaRPr lang="ru-RU" sz="1000" b="1"/>
          </a:p>
        </p:txBody>
      </p:sp>
      <p:sp>
        <p:nvSpPr>
          <p:cNvPr id="10" name="TextBox 9"/>
          <p:cNvSpPr txBox="1"/>
          <p:nvPr/>
        </p:nvSpPr>
        <p:spPr>
          <a:xfrm>
            <a:off x="8436393" y="261976"/>
            <a:ext cx="26321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/>
              <a:t>4</a:t>
            </a:r>
            <a:endParaRPr lang="ru-RU" sz="1200" b="1"/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8172400" y="184477"/>
            <a:ext cx="0" cy="432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360000" y="964076"/>
            <a:ext cx="8424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ctr"/>
            <a:r>
              <a:rPr lang="ru-RU" sz="2000" b="1" smtClean="0"/>
              <a:t>СИСТЕМА ЗАБЕЗПЕЧЕННЯ ЯКОСТІ </a:t>
            </a:r>
            <a:r>
              <a:rPr lang="ru-RU" sz="2000" b="1" smtClean="0"/>
              <a:t>ОСВІТИ</a:t>
            </a:r>
            <a:endParaRPr lang="ru-RU" b="1">
              <a:solidFill>
                <a:prstClr val="black"/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366283" y="1470139"/>
            <a:ext cx="251042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b="1" smtClean="0"/>
              <a:t>Внутрішня система забезпечення яості освіти</a:t>
            </a:r>
            <a:endParaRPr lang="ru-RU" sz="1600" b="1"/>
          </a:p>
        </p:txBody>
      </p:sp>
      <p:sp>
        <p:nvSpPr>
          <p:cNvPr id="11" name="TextBox 10"/>
          <p:cNvSpPr txBox="1"/>
          <p:nvPr/>
        </p:nvSpPr>
        <p:spPr>
          <a:xfrm>
            <a:off x="3493713" y="1470139"/>
            <a:ext cx="271806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b="1" smtClean="0"/>
              <a:t>Зовнішня система забезпечення якості освіти</a:t>
            </a:r>
            <a:endParaRPr lang="ru-RU" sz="1600" b="1"/>
          </a:p>
        </p:txBody>
      </p:sp>
      <p:sp>
        <p:nvSpPr>
          <p:cNvPr id="16" name="TextBox 15"/>
          <p:cNvSpPr txBox="1"/>
          <p:nvPr/>
        </p:nvSpPr>
        <p:spPr>
          <a:xfrm>
            <a:off x="6499813" y="1470139"/>
            <a:ext cx="2555816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1600" b="1"/>
              <a:t>С</a:t>
            </a:r>
            <a:r>
              <a:rPr lang="ru-RU" sz="1600" b="1" smtClean="0"/>
              <a:t>истема забезпечення якості в діяльності органів управління та установ, що здійснюють зовнішнє забезпечення якості освіти</a:t>
            </a:r>
            <a:endParaRPr lang="ru-RU" sz="1600" b="1"/>
          </a:p>
        </p:txBody>
      </p:sp>
      <p:cxnSp>
        <p:nvCxnSpPr>
          <p:cNvPr id="3" name="Прямая соединительная линия 2"/>
          <p:cNvCxnSpPr/>
          <p:nvPr/>
        </p:nvCxnSpPr>
        <p:spPr>
          <a:xfrm>
            <a:off x="3331461" y="1614515"/>
            <a:ext cx="0" cy="3312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единительная линия 16"/>
          <p:cNvCxnSpPr/>
          <p:nvPr/>
        </p:nvCxnSpPr>
        <p:spPr>
          <a:xfrm>
            <a:off x="6355797" y="1614515"/>
            <a:ext cx="0" cy="3312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9" name="TextBox 18"/>
          <p:cNvSpPr txBox="1"/>
          <p:nvPr/>
        </p:nvSpPr>
        <p:spPr>
          <a:xfrm>
            <a:off x="107503" y="2046203"/>
            <a:ext cx="3223958" cy="30162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00" smtClean="0"/>
              <a:t>- стратегія (політика) та процедури забезпечення якості освіти;</a:t>
            </a:r>
          </a:p>
          <a:p>
            <a:r>
              <a:rPr lang="ru-RU" sz="1000" smtClean="0"/>
              <a:t>- система та механізми забезпечення академічної доброчесності;</a:t>
            </a:r>
          </a:p>
          <a:p>
            <a:r>
              <a:rPr lang="ru-RU" sz="1000" smtClean="0"/>
              <a:t>- оприлюднені критерії, правила і процедури оцінювання здобувачів освіти;</a:t>
            </a:r>
          </a:p>
          <a:p>
            <a:r>
              <a:rPr lang="ru-RU" sz="1000" smtClean="0"/>
              <a:t>- оприлюднені критерії, правила і процедури оцінювання педагогічної діяльності педагогічних працівників, управлінської діяльності керівних працівників закладу освіти;</a:t>
            </a:r>
          </a:p>
          <a:p>
            <a:r>
              <a:rPr lang="ru-RU" sz="1000" smtClean="0"/>
              <a:t>- наявність необхідних ресурсів для організації освітнього процесу;</a:t>
            </a:r>
          </a:p>
          <a:p>
            <a:r>
              <a:rPr lang="ru-RU" sz="1000" smtClean="0"/>
              <a:t>- наявність інформаційних систем для ефективного управління закладом освіти;</a:t>
            </a:r>
          </a:p>
          <a:p>
            <a:r>
              <a:rPr lang="ru-RU" sz="1000" smtClean="0"/>
              <a:t>- створення інклюзивного освітнього середовища, універсального дизайну та розумного пристосування;</a:t>
            </a:r>
          </a:p>
          <a:p>
            <a:r>
              <a:rPr lang="ru-RU" sz="1000" smtClean="0"/>
              <a:t>- інші процедури та заходи, що визначаються спеціальними законами або документами закладу освіти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3539282" y="2055274"/>
            <a:ext cx="2608691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00" smtClean="0"/>
              <a:t>- стандартизація;</a:t>
            </a:r>
          </a:p>
          <a:p>
            <a:r>
              <a:rPr lang="ru-RU" sz="1000" smtClean="0"/>
              <a:t>- ліцензування освітньої діяльності;</a:t>
            </a:r>
          </a:p>
          <a:p>
            <a:r>
              <a:rPr lang="ru-RU" sz="1000" smtClean="0"/>
              <a:t>- акредитація освітніх програм;</a:t>
            </a:r>
          </a:p>
          <a:p>
            <a:r>
              <a:rPr lang="ru-RU" sz="1000" smtClean="0"/>
              <a:t>- громадська акредитація закладів освіти;</a:t>
            </a:r>
          </a:p>
          <a:p>
            <a:r>
              <a:rPr lang="ru-RU" sz="1000" smtClean="0"/>
              <a:t>- зовнішнє незалежне оцінювання результатів навчання;</a:t>
            </a:r>
          </a:p>
          <a:p>
            <a:r>
              <a:rPr lang="ru-RU" sz="1000" smtClean="0"/>
              <a:t>- інституційний аудит;</a:t>
            </a:r>
          </a:p>
          <a:p>
            <a:r>
              <a:rPr lang="ru-RU" sz="1000" smtClean="0"/>
              <a:t>- моніторинг якості освіти;</a:t>
            </a:r>
          </a:p>
          <a:p>
            <a:r>
              <a:rPr lang="ru-RU" sz="1000" smtClean="0"/>
              <a:t>- атестація педагогічних працівників;</a:t>
            </a:r>
          </a:p>
          <a:p>
            <a:r>
              <a:rPr lang="ru-RU" sz="1000" smtClean="0"/>
              <a:t>- сертифікація педагогічних працівників;</a:t>
            </a:r>
          </a:p>
          <a:p>
            <a:r>
              <a:rPr lang="ru-RU" sz="1000" smtClean="0"/>
              <a:t>- громадський нагляд;</a:t>
            </a:r>
          </a:p>
          <a:p>
            <a:r>
              <a:rPr lang="ru-RU" sz="1000" smtClean="0"/>
              <a:t>- інші інструменти, процедури і заходи, що визначаються спеціальними законами</a:t>
            </a:r>
            <a:endParaRPr lang="ru-RU" sz="1000"/>
          </a:p>
        </p:txBody>
      </p:sp>
      <p:sp>
        <p:nvSpPr>
          <p:cNvPr id="21" name="TextBox 20"/>
          <p:cNvSpPr txBox="1"/>
          <p:nvPr/>
        </p:nvSpPr>
        <p:spPr>
          <a:xfrm>
            <a:off x="6499813" y="2793938"/>
            <a:ext cx="2608691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1000" smtClean="0"/>
              <a:t>- політика та процедури забезпечення якості власної діяльності;</a:t>
            </a:r>
          </a:p>
          <a:p>
            <a:r>
              <a:rPr lang="ru-RU" sz="1000" smtClean="0"/>
              <a:t>- необхідні ресурси для організації процесів і процедур;</a:t>
            </a:r>
          </a:p>
          <a:p>
            <a:r>
              <a:rPr lang="ru-RU" sz="1000" smtClean="0"/>
              <a:t>- зовнішній незалежний аудит діяльності (процесів і процедур) відповідних органів і установ</a:t>
            </a:r>
            <a:endParaRPr lang="ru-RU" sz="1000"/>
          </a:p>
        </p:txBody>
      </p:sp>
      <p:sp>
        <p:nvSpPr>
          <p:cNvPr id="2" name="Прямоугольник 1"/>
          <p:cNvSpPr/>
          <p:nvPr/>
        </p:nvSpPr>
        <p:spPr>
          <a:xfrm>
            <a:off x="0" y="5020038"/>
            <a:ext cx="9144000" cy="1440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TextBox 22"/>
          <p:cNvSpPr txBox="1"/>
          <p:nvPr/>
        </p:nvSpPr>
        <p:spPr>
          <a:xfrm>
            <a:off x="6660232" y="123478"/>
            <a:ext cx="142699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1600" b="1" smtClean="0"/>
              <a:t>Забезпечення</a:t>
            </a:r>
          </a:p>
          <a:p>
            <a:r>
              <a:rPr lang="uk-UA" sz="1600" b="1"/>
              <a:t>я</a:t>
            </a:r>
            <a:r>
              <a:rPr lang="uk-UA" sz="1600" b="1" smtClean="0"/>
              <a:t>кості освіти</a:t>
            </a:r>
            <a:endParaRPr lang="ru-RU" sz="1600" b="1"/>
          </a:p>
        </p:txBody>
      </p:sp>
    </p:spTree>
    <p:extLst>
      <p:ext uri="{BB962C8B-B14F-4D97-AF65-F5344CB8AC3E}">
        <p14:creationId xmlns:p14="http://schemas.microsoft.com/office/powerpoint/2010/main" val="3424014929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Овал 18"/>
          <p:cNvSpPr/>
          <p:nvPr/>
        </p:nvSpPr>
        <p:spPr>
          <a:xfrm>
            <a:off x="8352000" y="184477"/>
            <a:ext cx="432000" cy="432000"/>
          </a:xfrm>
          <a:prstGeom prst="ellipse">
            <a:avLst/>
          </a:prstGeom>
          <a:solidFill>
            <a:schemeClr val="bg1">
              <a:lumMod val="85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/>
        </p:nvSpPr>
        <p:spPr>
          <a:xfrm>
            <a:off x="0" y="1074147"/>
            <a:ext cx="9144000" cy="4680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>
            <a:off x="360000" y="771550"/>
            <a:ext cx="84240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268020" y="123478"/>
            <a:ext cx="1351652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1000" b="1" smtClean="0"/>
              <a:t>Державна інспекція</a:t>
            </a:r>
          </a:p>
          <a:p>
            <a:r>
              <a:rPr lang="uk-UA" sz="1000" b="1" smtClean="0"/>
              <a:t>навчальних закладів</a:t>
            </a:r>
          </a:p>
          <a:p>
            <a:r>
              <a:rPr lang="uk-UA" sz="1000" b="1" smtClean="0"/>
              <a:t>України</a:t>
            </a:r>
            <a:endParaRPr lang="ru-RU" sz="1000" b="1"/>
          </a:p>
        </p:txBody>
      </p:sp>
      <p:sp>
        <p:nvSpPr>
          <p:cNvPr id="10" name="TextBox 9"/>
          <p:cNvSpPr txBox="1"/>
          <p:nvPr/>
        </p:nvSpPr>
        <p:spPr>
          <a:xfrm>
            <a:off x="8436393" y="261976"/>
            <a:ext cx="26321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/>
              <a:t>5</a:t>
            </a:r>
            <a:endParaRPr lang="ru-RU" sz="1200" b="1"/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8172400" y="184477"/>
            <a:ext cx="0" cy="432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360000" y="1108092"/>
            <a:ext cx="6696744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/>
            <a:r>
              <a:rPr lang="ru-RU" sz="2000" b="1" smtClean="0"/>
              <a:t>ОРГАНИ ІЗ ЗАБЕЗПЕЧЕННЯ ЯКОСТІ </a:t>
            </a:r>
            <a:r>
              <a:rPr lang="ru-RU" sz="2000" b="1" smtClean="0"/>
              <a:t>ОСВІТИ </a:t>
            </a:r>
            <a:endParaRPr lang="ru-RU" sz="2000" b="1"/>
          </a:p>
        </p:txBody>
      </p:sp>
      <p:sp>
        <p:nvSpPr>
          <p:cNvPr id="15" name="TextBox 14"/>
          <p:cNvSpPr txBox="1"/>
          <p:nvPr/>
        </p:nvSpPr>
        <p:spPr>
          <a:xfrm>
            <a:off x="936016" y="1883608"/>
            <a:ext cx="723638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/>
              <a:t>Ц</a:t>
            </a:r>
            <a:r>
              <a:rPr lang="ru-RU" sz="2000" b="1" smtClean="0"/>
              <a:t>ентральний орган виконавчої влади із забезпечення якості освіти – Державна служба якості освіти</a:t>
            </a:r>
            <a:endParaRPr lang="ru-RU" sz="2000" b="1"/>
          </a:p>
        </p:txBody>
      </p:sp>
      <p:sp>
        <p:nvSpPr>
          <p:cNvPr id="11" name="TextBox 10"/>
          <p:cNvSpPr txBox="1"/>
          <p:nvPr/>
        </p:nvSpPr>
        <p:spPr>
          <a:xfrm>
            <a:off x="936016" y="2636207"/>
            <a:ext cx="705678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smtClean="0"/>
              <a:t>Постійно діючий колегіальний орган у сфері забезпечення якості вищої освіти - Національне агентство із забезпечення якості вищої освіти</a:t>
            </a:r>
            <a:endParaRPr lang="ru-RU" sz="2000" b="1"/>
          </a:p>
        </p:txBody>
      </p:sp>
      <p:sp>
        <p:nvSpPr>
          <p:cNvPr id="2" name="TextBox 1"/>
          <p:cNvSpPr txBox="1"/>
          <p:nvPr/>
        </p:nvSpPr>
        <p:spPr>
          <a:xfrm>
            <a:off x="936017" y="3723878"/>
            <a:ext cx="784798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000" b="1" smtClean="0"/>
              <a:t>Органи місцевого самоврядування</a:t>
            </a:r>
            <a:r>
              <a:rPr lang="uk-UA" b="1" i="1" smtClean="0"/>
              <a:t> («</a:t>
            </a:r>
            <a:r>
              <a:rPr lang="ru-RU" b="1" i="1" smtClean="0"/>
              <a:t>відповідають за реалізацію державної політики у сфері освіти та забезпечення якості освіти на відповідній території», стаття 66 Закону України «Про освіту»)</a:t>
            </a:r>
            <a:endParaRPr lang="ru-RU" b="1" i="1"/>
          </a:p>
        </p:txBody>
      </p:sp>
      <p:sp>
        <p:nvSpPr>
          <p:cNvPr id="16" name="Прямоугольник 15"/>
          <p:cNvSpPr/>
          <p:nvPr/>
        </p:nvSpPr>
        <p:spPr>
          <a:xfrm>
            <a:off x="0" y="5020038"/>
            <a:ext cx="9144000" cy="1440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0" name="Picture 2" descr="D:\ЮРІЙЧУК\ДІНЗ\Проекти + Заходи\Концепція реформування ДІНЗ\Гал_7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4385" y="1995686"/>
            <a:ext cx="276480" cy="21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" name="Picture 2" descr="D:\ЮРІЙЧУК\ДІНЗ\Проекти + Заходи\Концепція реформування ДІНЗ\Гал_7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4385" y="2787798"/>
            <a:ext cx="276480" cy="21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2" name="Picture 2" descr="D:\ЮРІЙЧУК\ДІНЗ\Проекти + Заходи\Концепція реформування ДІНЗ\Гал_7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4385" y="3867918"/>
            <a:ext cx="276480" cy="21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3" name="TextBox 22"/>
          <p:cNvSpPr txBox="1"/>
          <p:nvPr/>
        </p:nvSpPr>
        <p:spPr>
          <a:xfrm>
            <a:off x="6660232" y="123478"/>
            <a:ext cx="142699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1600" b="1" smtClean="0"/>
              <a:t>Забезпечення</a:t>
            </a:r>
          </a:p>
          <a:p>
            <a:r>
              <a:rPr lang="uk-UA" sz="1600" b="1"/>
              <a:t>я</a:t>
            </a:r>
            <a:r>
              <a:rPr lang="uk-UA" sz="1600" b="1" smtClean="0"/>
              <a:t>кості освіти</a:t>
            </a:r>
            <a:endParaRPr lang="ru-RU" sz="1600" b="1"/>
          </a:p>
        </p:txBody>
      </p:sp>
    </p:spTree>
    <p:extLst>
      <p:ext uri="{BB962C8B-B14F-4D97-AF65-F5344CB8AC3E}">
        <p14:creationId xmlns:p14="http://schemas.microsoft.com/office/powerpoint/2010/main" val="3012946223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Овал 26"/>
          <p:cNvSpPr/>
          <p:nvPr/>
        </p:nvSpPr>
        <p:spPr>
          <a:xfrm>
            <a:off x="8352000" y="184477"/>
            <a:ext cx="432000" cy="432000"/>
          </a:xfrm>
          <a:prstGeom prst="ellipse">
            <a:avLst/>
          </a:prstGeom>
          <a:solidFill>
            <a:schemeClr val="bg1">
              <a:lumMod val="85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/>
        </p:nvSpPr>
        <p:spPr>
          <a:xfrm>
            <a:off x="0" y="1074147"/>
            <a:ext cx="9144000" cy="4680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>
            <a:off x="360000" y="771550"/>
            <a:ext cx="84240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268020" y="123478"/>
            <a:ext cx="1351652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1000" b="1" smtClean="0"/>
              <a:t>Державна інспекція</a:t>
            </a:r>
          </a:p>
          <a:p>
            <a:r>
              <a:rPr lang="uk-UA" sz="1000" b="1" smtClean="0"/>
              <a:t>навчальних закладів</a:t>
            </a:r>
          </a:p>
          <a:p>
            <a:r>
              <a:rPr lang="uk-UA" sz="1000" b="1" smtClean="0"/>
              <a:t>України</a:t>
            </a:r>
            <a:endParaRPr lang="ru-RU" sz="1000" b="1"/>
          </a:p>
        </p:txBody>
      </p:sp>
      <p:sp>
        <p:nvSpPr>
          <p:cNvPr id="10" name="TextBox 9"/>
          <p:cNvSpPr txBox="1"/>
          <p:nvPr/>
        </p:nvSpPr>
        <p:spPr>
          <a:xfrm>
            <a:off x="8436393" y="261977"/>
            <a:ext cx="26321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/>
              <a:t>6</a:t>
            </a:r>
            <a:endParaRPr lang="ru-RU" sz="1200" b="1"/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8172400" y="184477"/>
            <a:ext cx="0" cy="432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TextBox 13"/>
          <p:cNvSpPr txBox="1"/>
          <p:nvPr/>
        </p:nvSpPr>
        <p:spPr>
          <a:xfrm>
            <a:off x="360000" y="1108092"/>
            <a:ext cx="806489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/>
            <a:r>
              <a:rPr lang="ru-RU" sz="2000" b="1" smtClean="0"/>
              <a:t>ДЕРЖАВНА СЛУЖБА ЯКОСТІ ОСВІТИ З ТЕРИТОРІАЛЬНИМИ </a:t>
            </a:r>
            <a:r>
              <a:rPr lang="ru-RU" sz="2000" b="1" smtClean="0"/>
              <a:t>ОРГАНАМИ </a:t>
            </a:r>
            <a:endParaRPr lang="ru-RU" sz="2000" b="1"/>
          </a:p>
        </p:txBody>
      </p:sp>
      <p:sp>
        <p:nvSpPr>
          <p:cNvPr id="16" name="TextBox 15"/>
          <p:cNvSpPr txBox="1"/>
          <p:nvPr/>
        </p:nvSpPr>
        <p:spPr>
          <a:xfrm>
            <a:off x="755576" y="1707654"/>
            <a:ext cx="802842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600" b="1"/>
              <a:t>проводить інституційний аудит закладів освіти у порядку, затвердженому Міністерством освіти і науки</a:t>
            </a:r>
            <a:endParaRPr lang="ru-RU" sz="1600" b="1"/>
          </a:p>
        </p:txBody>
      </p:sp>
      <p:sp>
        <p:nvSpPr>
          <p:cNvPr id="19" name="TextBox 18"/>
          <p:cNvSpPr txBox="1"/>
          <p:nvPr/>
        </p:nvSpPr>
        <p:spPr>
          <a:xfrm>
            <a:off x="767228" y="2397537"/>
            <a:ext cx="801677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600" b="1"/>
              <a:t>надає рекомендації закладам освіти (крім закладів вищої освіти) щодо організації та функціонування внутрішньої системи забезпечення якості освіти</a:t>
            </a:r>
            <a:endParaRPr lang="ru-RU" sz="1600" b="1"/>
          </a:p>
        </p:txBody>
      </p:sp>
      <p:sp>
        <p:nvSpPr>
          <p:cNvPr id="22" name="TextBox 21"/>
          <p:cNvSpPr txBox="1"/>
          <p:nvPr/>
        </p:nvSpPr>
        <p:spPr>
          <a:xfrm>
            <a:off x="755576" y="3139103"/>
            <a:ext cx="801677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600" b="1"/>
              <a:t>за результатами експертизи затверджує освітні програми дошкільної та загальної середньої освіти (крім типових і тих, що розроблені на основі типових)</a:t>
            </a:r>
            <a:endParaRPr lang="ru-RU" sz="1600" b="1"/>
          </a:p>
        </p:txBody>
      </p:sp>
      <p:sp>
        <p:nvSpPr>
          <p:cNvPr id="24" name="TextBox 23"/>
          <p:cNvSpPr txBox="1"/>
          <p:nvPr/>
        </p:nvSpPr>
        <p:spPr>
          <a:xfrm>
            <a:off x="755528" y="3859183"/>
            <a:ext cx="801677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600" b="1"/>
              <a:t>проводить моніторинг якості освітньої діяльності та якості освіти у порядку, визначеному законодавством</a:t>
            </a:r>
            <a:endParaRPr lang="ru-RU" sz="1600" b="1"/>
          </a:p>
        </p:txBody>
      </p:sp>
      <p:sp>
        <p:nvSpPr>
          <p:cNvPr id="26" name="Прямоугольник 25"/>
          <p:cNvSpPr/>
          <p:nvPr/>
        </p:nvSpPr>
        <p:spPr>
          <a:xfrm>
            <a:off x="0" y="5020038"/>
            <a:ext cx="9144000" cy="1440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8" name="Picture 2" descr="D:\ЮРІЙЧУК\ДІНЗ\Проекти + Заходи\Концепція реформування ДІНЗ\Гал_7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6936" y="1779662"/>
            <a:ext cx="276480" cy="21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9" name="Picture 2" descr="D:\ЮРІЙЧУК\ДІНЗ\Проекти + Заходи\Концепція реформування ДІНЗ\Гал_7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1806" y="2487442"/>
            <a:ext cx="276480" cy="21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" name="Picture 2" descr="D:\ЮРІЙЧУК\ДІНЗ\Проекти + Заходи\Концепція реформування ДІНЗ\Гал_7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6888" y="3219822"/>
            <a:ext cx="276480" cy="21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1" name="Picture 2" descr="D:\ЮРІЙЧУК\ДІНЗ\Проекти + Заходи\Концепція реформування ДІНЗ\Гал_7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6888" y="3939934"/>
            <a:ext cx="276480" cy="21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2" name="TextBox 31"/>
          <p:cNvSpPr txBox="1"/>
          <p:nvPr/>
        </p:nvSpPr>
        <p:spPr>
          <a:xfrm>
            <a:off x="6660232" y="123478"/>
            <a:ext cx="142699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1600" b="1" smtClean="0"/>
              <a:t>Забезпечення</a:t>
            </a:r>
          </a:p>
          <a:p>
            <a:r>
              <a:rPr lang="uk-UA" sz="1600" b="1"/>
              <a:t>я</a:t>
            </a:r>
            <a:r>
              <a:rPr lang="uk-UA" sz="1600" b="1" smtClean="0"/>
              <a:t>кості освіти</a:t>
            </a:r>
            <a:endParaRPr lang="ru-RU" sz="1600" b="1"/>
          </a:p>
        </p:txBody>
      </p:sp>
    </p:spTree>
    <p:extLst>
      <p:ext uri="{BB962C8B-B14F-4D97-AF65-F5344CB8AC3E}">
        <p14:creationId xmlns:p14="http://schemas.microsoft.com/office/powerpoint/2010/main" val="915753369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Овал 27"/>
          <p:cNvSpPr/>
          <p:nvPr/>
        </p:nvSpPr>
        <p:spPr>
          <a:xfrm>
            <a:off x="8352000" y="184477"/>
            <a:ext cx="432000" cy="432000"/>
          </a:xfrm>
          <a:prstGeom prst="ellipse">
            <a:avLst/>
          </a:prstGeom>
          <a:solidFill>
            <a:schemeClr val="bg1">
              <a:lumMod val="85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/>
        </p:nvSpPr>
        <p:spPr>
          <a:xfrm>
            <a:off x="0" y="1074147"/>
            <a:ext cx="9144000" cy="4680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>
            <a:off x="360000" y="771550"/>
            <a:ext cx="84240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268020" y="123478"/>
            <a:ext cx="1351652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1000" b="1" smtClean="0"/>
              <a:t>Державна інспекція</a:t>
            </a:r>
          </a:p>
          <a:p>
            <a:r>
              <a:rPr lang="uk-UA" sz="1000" b="1" smtClean="0"/>
              <a:t>навчальних закладів</a:t>
            </a:r>
          </a:p>
          <a:p>
            <a:r>
              <a:rPr lang="uk-UA" sz="1000" b="1" smtClean="0"/>
              <a:t>України</a:t>
            </a:r>
            <a:endParaRPr lang="ru-RU" sz="1000" b="1"/>
          </a:p>
        </p:txBody>
      </p:sp>
      <p:sp>
        <p:nvSpPr>
          <p:cNvPr id="10" name="TextBox 9"/>
          <p:cNvSpPr txBox="1"/>
          <p:nvPr/>
        </p:nvSpPr>
        <p:spPr>
          <a:xfrm>
            <a:off x="8436393" y="261976"/>
            <a:ext cx="26321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/>
              <a:t>7</a:t>
            </a:r>
            <a:endParaRPr lang="ru-RU" sz="1200" b="1"/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8172400" y="184477"/>
            <a:ext cx="0" cy="432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767229" y="1740753"/>
            <a:ext cx="800507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600" b="1"/>
              <a:t>акредитує громадські фахові об’єднання та інші юридичні особи, що здійснюють незалежне оцінювання якості освіти та освітньої діяльності закладів освіти (крім закладів вищої освіти), веде їх реєстр</a:t>
            </a:r>
            <a:endParaRPr lang="ru-RU" sz="1600" b="1"/>
          </a:p>
        </p:txBody>
      </p:sp>
      <p:sp>
        <p:nvSpPr>
          <p:cNvPr id="16" name="TextBox 15"/>
          <p:cNvSpPr txBox="1"/>
          <p:nvPr/>
        </p:nvSpPr>
        <p:spPr>
          <a:xfrm>
            <a:off x="755576" y="2643758"/>
            <a:ext cx="802842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600" b="1"/>
              <a:t>здійснює державний нагляд (контроль) за діяльністю закладів освіти щодо дотримання ними вимог законодавства про освіту</a:t>
            </a:r>
            <a:endParaRPr lang="ru-RU" sz="1600" b="1"/>
          </a:p>
        </p:txBody>
      </p:sp>
      <p:sp>
        <p:nvSpPr>
          <p:cNvPr id="19" name="TextBox 18"/>
          <p:cNvSpPr txBox="1"/>
          <p:nvPr/>
        </p:nvSpPr>
        <p:spPr>
          <a:xfrm>
            <a:off x="767228" y="3363838"/>
            <a:ext cx="8016771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600" b="1"/>
              <a:t>за дорученням Міністра освіти і науки здійснює контроль за дотриманням вимог щодо організації зовнішнього незалежного оцінювання</a:t>
            </a:r>
            <a:endParaRPr lang="ru-RU" sz="1600" b="1"/>
          </a:p>
        </p:txBody>
      </p:sp>
      <p:sp>
        <p:nvSpPr>
          <p:cNvPr id="22" name="TextBox 21"/>
          <p:cNvSpPr txBox="1"/>
          <p:nvPr/>
        </p:nvSpPr>
        <p:spPr>
          <a:xfrm>
            <a:off x="755576" y="4155926"/>
            <a:ext cx="801677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600" b="1"/>
              <a:t>здійснює акредитацію освітніх програм відповідно до спеціальних законів</a:t>
            </a:r>
            <a:endParaRPr lang="ru-RU" sz="1600" b="1"/>
          </a:p>
        </p:txBody>
      </p:sp>
      <p:sp>
        <p:nvSpPr>
          <p:cNvPr id="27" name="TextBox 26"/>
          <p:cNvSpPr txBox="1"/>
          <p:nvPr/>
        </p:nvSpPr>
        <p:spPr>
          <a:xfrm>
            <a:off x="360000" y="1108092"/>
            <a:ext cx="806489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/>
            <a:r>
              <a:rPr lang="ru-RU" sz="2000" b="1" smtClean="0"/>
              <a:t>ДЕРЖАВНА СЛУЖБА ЯКОСТІ ОСВІТИ З ТЕРИТОРІАЛЬНИМИ </a:t>
            </a:r>
            <a:r>
              <a:rPr lang="ru-RU" sz="2000" b="1" smtClean="0"/>
              <a:t>ОРГАНАМИ </a:t>
            </a:r>
            <a:endParaRPr lang="ru-RU" sz="2000" b="1"/>
          </a:p>
        </p:txBody>
      </p:sp>
      <p:sp>
        <p:nvSpPr>
          <p:cNvPr id="26" name="Прямоугольник 25"/>
          <p:cNvSpPr/>
          <p:nvPr/>
        </p:nvSpPr>
        <p:spPr>
          <a:xfrm>
            <a:off x="0" y="5020038"/>
            <a:ext cx="9144000" cy="1440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29" name="Picture 2" descr="D:\ЮРІЙЧУК\ДІНЗ\Проекти + Заходи\Концепція реформування ДІНЗ\Гал_7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6936" y="1851694"/>
            <a:ext cx="276480" cy="21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0" name="Picture 2" descr="D:\ЮРІЙЧУК\ДІНЗ\Проекти + Заходи\Концепція реформування ДІНЗ\Гал_7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6936" y="2787798"/>
            <a:ext cx="276480" cy="21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1" name="Picture 2" descr="D:\ЮРІЙЧУК\ДІНЗ\Проекти + Заходи\Концепція реформування ДІНЗ\Гал_7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6936" y="3507878"/>
            <a:ext cx="276480" cy="21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2" name="Picture 2" descr="D:\ЮРІЙЧУК\ДІНЗ\Проекти + Заходи\Концепція реформування ДІНЗ\Гал_7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6936" y="4227958"/>
            <a:ext cx="276480" cy="21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3" name="TextBox 32"/>
          <p:cNvSpPr txBox="1"/>
          <p:nvPr/>
        </p:nvSpPr>
        <p:spPr>
          <a:xfrm>
            <a:off x="6660232" y="123478"/>
            <a:ext cx="142699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1600" b="1" smtClean="0"/>
              <a:t>Забезпечення</a:t>
            </a:r>
          </a:p>
          <a:p>
            <a:r>
              <a:rPr lang="uk-UA" sz="1600" b="1"/>
              <a:t>я</a:t>
            </a:r>
            <a:r>
              <a:rPr lang="uk-UA" sz="1600" b="1" smtClean="0"/>
              <a:t>кості освіти</a:t>
            </a:r>
            <a:endParaRPr lang="ru-RU" sz="1600" b="1"/>
          </a:p>
        </p:txBody>
      </p:sp>
    </p:spTree>
    <p:extLst>
      <p:ext uri="{BB962C8B-B14F-4D97-AF65-F5344CB8AC3E}">
        <p14:creationId xmlns:p14="http://schemas.microsoft.com/office/powerpoint/2010/main" val="1698169350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Овал 23"/>
          <p:cNvSpPr/>
          <p:nvPr/>
        </p:nvSpPr>
        <p:spPr>
          <a:xfrm>
            <a:off x="8352000" y="184477"/>
            <a:ext cx="432000" cy="432000"/>
          </a:xfrm>
          <a:prstGeom prst="ellipse">
            <a:avLst/>
          </a:prstGeom>
          <a:solidFill>
            <a:schemeClr val="bg1">
              <a:lumMod val="85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8" name="Прямоугольник 17"/>
          <p:cNvSpPr/>
          <p:nvPr/>
        </p:nvSpPr>
        <p:spPr>
          <a:xfrm>
            <a:off x="0" y="1074147"/>
            <a:ext cx="9144000" cy="4680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>
            <a:off x="360000" y="771550"/>
            <a:ext cx="84240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268020" y="123478"/>
            <a:ext cx="1351652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1000" b="1" smtClean="0"/>
              <a:t>Державна інспекція</a:t>
            </a:r>
          </a:p>
          <a:p>
            <a:r>
              <a:rPr lang="uk-UA" sz="1000" b="1" smtClean="0"/>
              <a:t>навчальних закладів</a:t>
            </a:r>
          </a:p>
          <a:p>
            <a:r>
              <a:rPr lang="uk-UA" sz="1000" b="1" smtClean="0"/>
              <a:t>України</a:t>
            </a:r>
            <a:endParaRPr lang="ru-RU" sz="1000" b="1"/>
          </a:p>
        </p:txBody>
      </p:sp>
      <p:sp>
        <p:nvSpPr>
          <p:cNvPr id="10" name="TextBox 9"/>
          <p:cNvSpPr txBox="1"/>
          <p:nvPr/>
        </p:nvSpPr>
        <p:spPr>
          <a:xfrm>
            <a:off x="8436393" y="261976"/>
            <a:ext cx="26321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200" b="1"/>
              <a:t>8</a:t>
            </a:r>
            <a:endParaRPr lang="ru-RU" sz="1200" b="1"/>
          </a:p>
        </p:txBody>
      </p:sp>
      <p:cxnSp>
        <p:nvCxnSpPr>
          <p:cNvPr id="12" name="Прямая соединительная линия 11"/>
          <p:cNvCxnSpPr/>
          <p:nvPr/>
        </p:nvCxnSpPr>
        <p:spPr>
          <a:xfrm>
            <a:off x="8172400" y="184477"/>
            <a:ext cx="0" cy="432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767229" y="1707654"/>
            <a:ext cx="8005070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600" b="1"/>
              <a:t>бере участь в розробленні Державних стандартів загальної середньої освіти</a:t>
            </a:r>
            <a:endParaRPr lang="ru-RU" sz="1600" b="1"/>
          </a:p>
        </p:txBody>
      </p:sp>
      <p:sp>
        <p:nvSpPr>
          <p:cNvPr id="16" name="TextBox 15"/>
          <p:cNvSpPr txBox="1"/>
          <p:nvPr/>
        </p:nvSpPr>
        <p:spPr>
          <a:xfrm>
            <a:off x="755576" y="2254682"/>
            <a:ext cx="802842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600" b="1"/>
              <a:t>здійснює контроль за веденням обліку дітей шкільного віку в частині реалізації структурними підрозділами місцевих органів виконавчої влади та органів місцевого самоврядування визначених законодавством повноважень</a:t>
            </a:r>
            <a:endParaRPr lang="ru-RU" sz="1600" b="1"/>
          </a:p>
        </p:txBody>
      </p:sp>
      <p:sp>
        <p:nvSpPr>
          <p:cNvPr id="22" name="TextBox 21"/>
          <p:cNvSpPr txBox="1"/>
          <p:nvPr/>
        </p:nvSpPr>
        <p:spPr>
          <a:xfrm>
            <a:off x="755576" y="3284280"/>
            <a:ext cx="8016771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600" b="1"/>
              <a:t>здійснює розгляд звернень громадян з питань, що належать до її компетенції</a:t>
            </a:r>
            <a:endParaRPr lang="ru-RU" sz="1600" b="1"/>
          </a:p>
        </p:txBody>
      </p:sp>
      <p:sp>
        <p:nvSpPr>
          <p:cNvPr id="2" name="TextBox 1"/>
          <p:cNvSpPr txBox="1"/>
          <p:nvPr/>
        </p:nvSpPr>
        <p:spPr>
          <a:xfrm>
            <a:off x="767228" y="3867894"/>
            <a:ext cx="8016773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1600" b="1"/>
              <a:t>виконує інші повноваження, передбачені законами</a:t>
            </a:r>
            <a:endParaRPr lang="ru-RU" sz="1600" b="1"/>
          </a:p>
        </p:txBody>
      </p:sp>
      <p:sp>
        <p:nvSpPr>
          <p:cNvPr id="27" name="TextBox 26"/>
          <p:cNvSpPr txBox="1"/>
          <p:nvPr/>
        </p:nvSpPr>
        <p:spPr>
          <a:xfrm>
            <a:off x="360000" y="1099903"/>
            <a:ext cx="806489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 algn="just"/>
            <a:r>
              <a:rPr lang="ru-RU" sz="2000" b="1" smtClean="0"/>
              <a:t>ДЕРЖАВНА СЛУЖБА ЯКОСТІ ОСВІТИ З ТЕРИТОРІАЛЬНИМИ </a:t>
            </a:r>
            <a:r>
              <a:rPr lang="ru-RU" sz="2000" b="1" smtClean="0"/>
              <a:t>ОРГАНАМИ </a:t>
            </a:r>
            <a:endParaRPr lang="ru-RU" sz="2000" b="1"/>
          </a:p>
        </p:txBody>
      </p:sp>
      <p:sp>
        <p:nvSpPr>
          <p:cNvPr id="21" name="Прямоугольник 20"/>
          <p:cNvSpPr/>
          <p:nvPr/>
        </p:nvSpPr>
        <p:spPr>
          <a:xfrm>
            <a:off x="0" y="5020038"/>
            <a:ext cx="9144000" cy="144000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30" name="Picture 2" descr="D:\ЮРІЙЧУК\ДІНЗ\Проекти + Заходи\Концепція реформування ДІНЗ\Гал_7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6936" y="1779662"/>
            <a:ext cx="276480" cy="21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1" name="Picture 2" descr="D:\ЮРІЙЧУК\ДІНЗ\Проекти + Заходи\Концепція реформування ДІНЗ\Гал_7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6936" y="2355726"/>
            <a:ext cx="276480" cy="21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2" name="Picture 2" descr="D:\ЮРІЙЧУК\ДІНЗ\Проекти + Заходи\Концепція реформування ДІНЗ\Гал_7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6936" y="3363838"/>
            <a:ext cx="276480" cy="21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3" name="Picture 2" descr="D:\ЮРІЙЧУК\ДІНЗ\Проекти + Заходи\Концепція реформування ДІНЗ\Гал_7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6936" y="3926849"/>
            <a:ext cx="276480" cy="216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4" name="TextBox 33"/>
          <p:cNvSpPr txBox="1"/>
          <p:nvPr/>
        </p:nvSpPr>
        <p:spPr>
          <a:xfrm>
            <a:off x="6660232" y="123478"/>
            <a:ext cx="142699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1600" b="1" smtClean="0"/>
              <a:t>Забезпечення</a:t>
            </a:r>
          </a:p>
          <a:p>
            <a:r>
              <a:rPr lang="uk-UA" sz="1600" b="1"/>
              <a:t>я</a:t>
            </a:r>
            <a:r>
              <a:rPr lang="uk-UA" sz="1600" b="1" smtClean="0"/>
              <a:t>кості освіти</a:t>
            </a:r>
            <a:endParaRPr lang="ru-RU" sz="1600" b="1"/>
          </a:p>
        </p:txBody>
      </p:sp>
    </p:spTree>
    <p:extLst>
      <p:ext uri="{BB962C8B-B14F-4D97-AF65-F5344CB8AC3E}">
        <p14:creationId xmlns:p14="http://schemas.microsoft.com/office/powerpoint/2010/main" val="2480018243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Овал 20"/>
          <p:cNvSpPr/>
          <p:nvPr/>
        </p:nvSpPr>
        <p:spPr>
          <a:xfrm>
            <a:off x="8352000" y="184477"/>
            <a:ext cx="432000" cy="432000"/>
          </a:xfrm>
          <a:prstGeom prst="ellipse">
            <a:avLst/>
          </a:prstGeom>
          <a:solidFill>
            <a:schemeClr val="bg1">
              <a:lumMod val="85000"/>
            </a:schemeClr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TextBox 7"/>
          <p:cNvSpPr txBox="1"/>
          <p:nvPr/>
        </p:nvSpPr>
        <p:spPr>
          <a:xfrm>
            <a:off x="1152088" y="1131590"/>
            <a:ext cx="529212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3200" b="1" smtClean="0"/>
              <a:t>ІНСТИТУЦІЙНИЙ АУДИТ</a:t>
            </a:r>
            <a:endParaRPr lang="ru-RU" sz="3200" b="1"/>
          </a:p>
        </p:txBody>
      </p:sp>
      <p:cxnSp>
        <p:nvCxnSpPr>
          <p:cNvPr id="9" name="Прямая соединительная линия 8"/>
          <p:cNvCxnSpPr/>
          <p:nvPr/>
        </p:nvCxnSpPr>
        <p:spPr>
          <a:xfrm>
            <a:off x="360000" y="771550"/>
            <a:ext cx="8424000" cy="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268020" y="123478"/>
            <a:ext cx="1351652" cy="55399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1000" b="1" smtClean="0"/>
              <a:t>Державна інспекція</a:t>
            </a:r>
          </a:p>
          <a:p>
            <a:r>
              <a:rPr lang="uk-UA" sz="1000" b="1" smtClean="0"/>
              <a:t>навчальних закладів</a:t>
            </a:r>
          </a:p>
          <a:p>
            <a:r>
              <a:rPr lang="uk-UA" sz="1000" b="1" smtClean="0"/>
              <a:t>України</a:t>
            </a:r>
            <a:endParaRPr lang="ru-RU" sz="1000" b="1"/>
          </a:p>
        </p:txBody>
      </p:sp>
      <p:sp>
        <p:nvSpPr>
          <p:cNvPr id="12" name="TextBox 11"/>
          <p:cNvSpPr txBox="1"/>
          <p:nvPr/>
        </p:nvSpPr>
        <p:spPr>
          <a:xfrm>
            <a:off x="8436393" y="261976"/>
            <a:ext cx="263214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1200" b="1" smtClean="0"/>
              <a:t>9</a:t>
            </a:r>
            <a:endParaRPr lang="ru-RU" sz="1200" b="1"/>
          </a:p>
        </p:txBody>
      </p:sp>
      <p:cxnSp>
        <p:nvCxnSpPr>
          <p:cNvPr id="13" name="Прямая соединительная линия 12"/>
          <p:cNvCxnSpPr/>
          <p:nvPr/>
        </p:nvCxnSpPr>
        <p:spPr>
          <a:xfrm>
            <a:off x="8172400" y="184477"/>
            <a:ext cx="0" cy="432000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1691680" y="2931790"/>
            <a:ext cx="5363776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2000" b="1" smtClean="0"/>
              <a:t>Не є «правонаступником» державної атестації</a:t>
            </a:r>
            <a:endParaRPr lang="ru-RU" sz="2000" b="1"/>
          </a:p>
        </p:txBody>
      </p:sp>
      <p:sp>
        <p:nvSpPr>
          <p:cNvPr id="16" name="TextBox 15"/>
          <p:cNvSpPr txBox="1"/>
          <p:nvPr/>
        </p:nvSpPr>
        <p:spPr>
          <a:xfrm>
            <a:off x="1691680" y="3498562"/>
            <a:ext cx="680118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smtClean="0"/>
              <a:t>Принципові відмінності будуть враховані під час розроблення відповідного порядку</a:t>
            </a:r>
            <a:endParaRPr lang="ru-RU" sz="2000" b="1"/>
          </a:p>
        </p:txBody>
      </p:sp>
      <p:pic>
        <p:nvPicPr>
          <p:cNvPr id="17" name="Picture 2" descr="D:\ЮРІЙЧУК\ДІНЗ\Проекти + Заходи\Концепція реформування ДІНЗ\Гал_3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0" b="99813" l="0" r="99812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7105" y="3039830"/>
            <a:ext cx="251179" cy="25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" name="Picture 2" descr="D:\ЮРІЙЧУК\ДІНЗ\Проекти + Заходи\Концепція реформування ДІНЗ\Гал_3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BEBA8EAE-BF5A-486C-A8C5-ECC9F3942E4B}">
                <a14:imgProps xmlns:a14="http://schemas.microsoft.com/office/drawing/2010/main">
                  <a14:imgLayer r:embed="rId5">
                    <a14:imgEffect>
                      <a14:backgroundRemoval t="0" b="99813" l="0" r="99812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7105" y="3615894"/>
            <a:ext cx="251179" cy="25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9" name="TextBox 18"/>
          <p:cNvSpPr txBox="1"/>
          <p:nvPr/>
        </p:nvSpPr>
        <p:spPr>
          <a:xfrm>
            <a:off x="1691680" y="1786920"/>
            <a:ext cx="6585181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2000" b="1"/>
              <a:t>К</a:t>
            </a:r>
            <a:r>
              <a:rPr lang="ru-RU" sz="2000" b="1" smtClean="0"/>
              <a:t>омплексна зовнішня перевірка та оцінювання освітніх і управлінських процесів закладу освіти, </a:t>
            </a:r>
            <a:r>
              <a:rPr lang="ru-RU" sz="2000" b="1"/>
              <a:t>що проводиться, як правило, </a:t>
            </a:r>
            <a:r>
              <a:rPr lang="ru-RU" sz="2000" b="1" smtClean="0"/>
              <a:t>один раз на 10 </a:t>
            </a:r>
            <a:r>
              <a:rPr lang="ru-RU" sz="2000" b="1" smtClean="0"/>
              <a:t>років </a:t>
            </a:r>
            <a:endParaRPr lang="ru-RU" sz="2000" b="1"/>
          </a:p>
        </p:txBody>
      </p:sp>
      <p:pic>
        <p:nvPicPr>
          <p:cNvPr id="20" name="Picture 2" descr="D:\ЮРІЙЧУК\ДІНЗ\Проекти + Заходи\Концепція реформування ДІНЗ\Гал_3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BEBA8EAE-BF5A-486C-A8C5-ECC9F3942E4B}">
                <a14:imgProps xmlns:a14="http://schemas.microsoft.com/office/drawing/2010/main">
                  <a14:imgLayer r:embed="rId3">
                    <a14:imgEffect>
                      <a14:backgroundRemoval t="0" b="99813" l="0" r="99812"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97105" y="1908894"/>
            <a:ext cx="251179" cy="252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2" name="TextBox 21"/>
          <p:cNvSpPr txBox="1"/>
          <p:nvPr/>
        </p:nvSpPr>
        <p:spPr>
          <a:xfrm>
            <a:off x="6660232" y="123478"/>
            <a:ext cx="1426994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1600" b="1" smtClean="0"/>
              <a:t>Забезпечення</a:t>
            </a:r>
          </a:p>
          <a:p>
            <a:r>
              <a:rPr lang="uk-UA" sz="1600" b="1"/>
              <a:t>я</a:t>
            </a:r>
            <a:r>
              <a:rPr lang="uk-UA" sz="1600" b="1" smtClean="0"/>
              <a:t>кості освіти</a:t>
            </a:r>
            <a:endParaRPr lang="ru-RU" sz="1600" b="1"/>
          </a:p>
        </p:txBody>
      </p:sp>
    </p:spTree>
    <p:extLst>
      <p:ext uri="{BB962C8B-B14F-4D97-AF65-F5344CB8AC3E}">
        <p14:creationId xmlns:p14="http://schemas.microsoft.com/office/powerpoint/2010/main" val="1632312125"/>
      </p:ext>
    </p:extLst>
  </p:cSld>
  <p:clrMapOvr>
    <a:masterClrMapping/>
  </p:clrMapOvr>
  <p:transition spd="slow">
    <p:wipe dir="r"/>
  </p:transition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544</TotalTime>
  <Words>998</Words>
  <Application>Microsoft Office PowerPoint</Application>
  <PresentationFormat>Экран (16:9)</PresentationFormat>
  <Paragraphs>155</Paragraphs>
  <Slides>13</Slides>
  <Notes>1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Admin</dc:creator>
  <cp:lastModifiedBy>Admin</cp:lastModifiedBy>
  <cp:revision>69</cp:revision>
  <dcterms:created xsi:type="dcterms:W3CDTF">2017-11-01T13:39:35Z</dcterms:created>
  <dcterms:modified xsi:type="dcterms:W3CDTF">2017-11-05T13:51:52Z</dcterms:modified>
</cp:coreProperties>
</file>