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73" r:id="rId2"/>
    <p:sldId id="293" r:id="rId3"/>
    <p:sldId id="289" r:id="rId4"/>
    <p:sldId id="292" r:id="rId5"/>
    <p:sldId id="290" r:id="rId6"/>
    <p:sldId id="291" r:id="rId7"/>
    <p:sldId id="294" r:id="rId8"/>
    <p:sldId id="296" r:id="rId9"/>
    <p:sldId id="295" r:id="rId10"/>
    <p:sldId id="297" r:id="rId11"/>
    <p:sldId id="298" r:id="rId12"/>
    <p:sldId id="299" r:id="rId13"/>
    <p:sldId id="288" r:id="rId14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338" autoAdjust="0"/>
  </p:normalViewPr>
  <p:slideViewPr>
    <p:cSldViewPr>
      <p:cViewPr varScale="1">
        <p:scale>
          <a:sx n="97" d="100"/>
          <a:sy n="97" d="100"/>
        </p:scale>
        <p:origin x="-2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336CF9-15A4-47BF-93E4-7781F62F799D}" type="datetimeFigureOut">
              <a:rPr lang="uk-UA" smtClean="0"/>
              <a:pPr/>
              <a:t>02.11.2017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F278B5-9B57-41C1-A1F2-7FB2CED0861E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33470440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0CFD66-80FC-479D-9B02-407B61100DB4}" type="datetimeFigureOut">
              <a:rPr lang="uk-UA" smtClean="0"/>
              <a:pPr/>
              <a:t>02.11.2017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FEF43D-EA63-44D8-8C93-6419CB223E66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="" xmlns:p14="http://schemas.microsoft.com/office/powerpoint/2010/main" val="22014222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DEBAF7-F707-48AD-B4FC-12868E449D59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3ED0B949-106C-4112-B672-6184EA5839AF}" type="datetime7">
              <a:rPr lang="ru-RU" smtClean="0"/>
              <a:pPr/>
              <a:t>ноя-17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24604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02.11.2017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02.11.2017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02.11.2017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02.11.2017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02.11.2017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02.11.2017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02.11.2017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02.11.2017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02.11.2017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02.11.2017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5CAA32-5C90-4FEC-9E23-14059E7C17AE}" type="datetimeFigureOut">
              <a:rPr lang="uk-UA" smtClean="0"/>
              <a:pPr/>
              <a:t>02.11.2017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5CAA32-5C90-4FEC-9E23-14059E7C17AE}" type="datetimeFigureOut">
              <a:rPr lang="uk-UA" smtClean="0"/>
              <a:pPr/>
              <a:t>02.11.2017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520A94-3277-4FCC-A422-8C2A3DD49FCF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дзаголовок 3"/>
          <p:cNvSpPr txBox="1">
            <a:spLocks/>
          </p:cNvSpPr>
          <p:nvPr/>
        </p:nvSpPr>
        <p:spPr>
          <a:xfrm>
            <a:off x="214282" y="3886200"/>
            <a:ext cx="8448400" cy="2423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043608" y="2708920"/>
            <a:ext cx="712879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uk-UA" sz="36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uk-UA" sz="28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Стан впровадження реформи освіти та реалізації стратегії Асоціації міст України</a:t>
            </a:r>
          </a:p>
          <a:p>
            <a:endParaRPr lang="uk-UA" dirty="0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8640"/>
            <a:ext cx="6501326" cy="68180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292080" y="4941168"/>
            <a:ext cx="31683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dirty="0" smtClean="0"/>
              <a:t>Людмила Мозгова</a:t>
            </a:r>
            <a:r>
              <a:rPr lang="uk-UA" sz="1600" dirty="0" smtClean="0"/>
              <a:t>,</a:t>
            </a:r>
          </a:p>
          <a:p>
            <a:r>
              <a:rPr lang="uk-UA" sz="1600" dirty="0" smtClean="0"/>
              <a:t>аналітик Асоціації міст України, кандидат педагогічних наук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275856" y="5805264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Київ - 2017</a:t>
            </a:r>
            <a:endParaRPr lang="ru-RU" dirty="0"/>
          </a:p>
        </p:txBody>
      </p:sp>
      <p:pic>
        <p:nvPicPr>
          <p:cNvPr id="1026" name="Picture 2" descr="C:\Users\mozgova\Desktop\картинки\logo_forum_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1533" y="1268760"/>
            <a:ext cx="3480387" cy="2088232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4283968" y="141277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3923928" y="1510626"/>
            <a:ext cx="493204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Галузевий форум з обговорення фінансування та реформування соціальної сфери: освіта, охорона здоровʼя, соціальний захист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350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дзаголовок 3"/>
          <p:cNvSpPr txBox="1">
            <a:spLocks/>
          </p:cNvSpPr>
          <p:nvPr/>
        </p:nvSpPr>
        <p:spPr>
          <a:xfrm>
            <a:off x="214282" y="3886200"/>
            <a:ext cx="8448400" cy="2423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8640"/>
            <a:ext cx="6501326" cy="68180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83968" y="141277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6" name="Прямокутник 9"/>
          <p:cNvSpPr/>
          <p:nvPr/>
        </p:nvSpPr>
        <p:spPr>
          <a:xfrm>
            <a:off x="1763688" y="1988840"/>
            <a:ext cx="6877272" cy="10801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Ціль 1.2. </a:t>
            </a:r>
            <a:r>
              <a:rPr lang="uk-U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«Оптимізувати мережу закладів, що надають освітні послуги»</a:t>
            </a: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</a:t>
            </a:r>
            <a:endParaRPr lang="uk-UA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Прямокутник 9"/>
          <p:cNvSpPr/>
          <p:nvPr/>
        </p:nvSpPr>
        <p:spPr>
          <a:xfrm>
            <a:off x="1763688" y="3284984"/>
            <a:ext cx="6877272" cy="12241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НПА: </a:t>
            </a:r>
            <a:r>
              <a:rPr lang="uk-UA" sz="1550" dirty="0" smtClean="0">
                <a:solidFill>
                  <a:schemeClr val="tx1"/>
                </a:solidFill>
                <a:latin typeface="Cambria" pitchFamily="18" charset="0"/>
              </a:rPr>
              <a:t>проект Закону </a:t>
            </a:r>
            <a:r>
              <a:rPr lang="uk-UA" sz="1550" dirty="0" err="1" smtClean="0">
                <a:solidFill>
                  <a:schemeClr val="tx1"/>
                </a:solidFill>
                <a:latin typeface="Cambria" pitchFamily="18" charset="0"/>
              </a:rPr>
              <a:t>“Про</a:t>
            </a:r>
            <a:r>
              <a:rPr lang="uk-UA" sz="1550" dirty="0" smtClean="0">
                <a:solidFill>
                  <a:schemeClr val="tx1"/>
                </a:solidFill>
                <a:latin typeface="Cambria" pitchFamily="18" charset="0"/>
              </a:rPr>
              <a:t> </a:t>
            </a:r>
            <a:r>
              <a:rPr lang="uk-UA" sz="1600" dirty="0" smtClean="0"/>
              <a:t>внесення змін до Закону України </a:t>
            </a:r>
            <a:r>
              <a:rPr lang="uk-UA" sz="1600" dirty="0" err="1" smtClean="0"/>
              <a:t>“Про</a:t>
            </a:r>
            <a:r>
              <a:rPr lang="uk-UA" sz="1600" dirty="0" smtClean="0"/>
              <a:t> дошкільну </a:t>
            </a:r>
            <a:r>
              <a:rPr lang="uk-UA" sz="1600" dirty="0" err="1" smtClean="0"/>
              <a:t>освіту”</a:t>
            </a:r>
            <a:r>
              <a:rPr lang="uk-UA" sz="1600" dirty="0" smtClean="0"/>
              <a:t> (№ 6164)</a:t>
            </a:r>
            <a:r>
              <a:rPr lang="uk-UA" sz="1550" dirty="0" smtClean="0">
                <a:solidFill>
                  <a:schemeClr val="tx1"/>
                </a:solidFill>
                <a:latin typeface="Cambria" pitchFamily="18" charset="0"/>
              </a:rPr>
              <a:t> . </a:t>
            </a:r>
            <a:r>
              <a:rPr lang="uk-UA" sz="1600" dirty="0" smtClean="0"/>
              <a:t>Нормативно-правовий акт містить зауваження до інших своїх положень, а тому повернутий автору законодавчої ініціативи на доопрацювання.</a:t>
            </a:r>
            <a:endParaRPr lang="ru-RU" sz="1600" dirty="0" smtClean="0"/>
          </a:p>
          <a:p>
            <a:pPr algn="just">
              <a:defRPr/>
            </a:pPr>
            <a:endParaRPr lang="uk-UA" sz="155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8" name="Выгнутая влево стрелка 17"/>
          <p:cNvSpPr/>
          <p:nvPr/>
        </p:nvSpPr>
        <p:spPr>
          <a:xfrm>
            <a:off x="683568" y="2348880"/>
            <a:ext cx="1080120" cy="19442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кутник 9"/>
          <p:cNvSpPr/>
          <p:nvPr/>
        </p:nvSpPr>
        <p:spPr>
          <a:xfrm>
            <a:off x="5292080" y="4725144"/>
            <a:ext cx="3312368" cy="1296144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Формат участі АМУ у підготовці НПА:</a:t>
            </a:r>
          </a:p>
          <a:p>
            <a:pPr algn="ctr">
              <a:defRPr/>
            </a:pPr>
            <a:r>
              <a:rPr lang="uk-UA" sz="1600" dirty="0" smtClean="0">
                <a:solidFill>
                  <a:schemeClr val="tx1"/>
                </a:solidFill>
              </a:rPr>
              <a:t>Виписано норму щодо вилучення погодження з МОН</a:t>
            </a: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1" name="Прямокутник 9"/>
          <p:cNvSpPr/>
          <p:nvPr/>
        </p:nvSpPr>
        <p:spPr>
          <a:xfrm>
            <a:off x="395536" y="4653136"/>
            <a:ext cx="4608512" cy="18002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Позитив для ОМС:</a:t>
            </a:r>
          </a:p>
          <a:p>
            <a:pPr algn="ctr">
              <a:defRPr/>
            </a:pPr>
            <a:r>
              <a:rPr lang="uk-UA" sz="1600" dirty="0" smtClean="0"/>
              <a:t>Має спростити механізм реорганізації дошкільних навчальних закладів (зокрема, компенсуючого типу), сприяти розвитку мережі приватних навчальних закладів</a:t>
            </a: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835696" y="1052736"/>
            <a:ext cx="50754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Не </a:t>
            </a:r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реалізується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350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дзаголовок 3"/>
          <p:cNvSpPr txBox="1">
            <a:spLocks/>
          </p:cNvSpPr>
          <p:nvPr/>
        </p:nvSpPr>
        <p:spPr>
          <a:xfrm>
            <a:off x="214282" y="3886200"/>
            <a:ext cx="8448400" cy="2423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8640"/>
            <a:ext cx="6501326" cy="68180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83968" y="141277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6" name="Прямокутник 9"/>
          <p:cNvSpPr/>
          <p:nvPr/>
        </p:nvSpPr>
        <p:spPr>
          <a:xfrm>
            <a:off x="1763688" y="1988840"/>
            <a:ext cx="6877272" cy="72008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Ціль </a:t>
            </a:r>
            <a:r>
              <a:rPr lang="uk-UA" sz="1600" b="1" dirty="0" smtClean="0"/>
              <a:t>2.1. «Чітко визначити повноваження держави та муніципалітетів в управлінні навчальними закладами»</a:t>
            </a:r>
            <a:endParaRPr lang="uk-UA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Прямокутник 9"/>
          <p:cNvSpPr/>
          <p:nvPr/>
        </p:nvSpPr>
        <p:spPr>
          <a:xfrm>
            <a:off x="1763688" y="2852936"/>
            <a:ext cx="6877272" cy="165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НПА: </a:t>
            </a:r>
            <a:r>
              <a:rPr lang="uk-UA" sz="1600" dirty="0" smtClean="0">
                <a:solidFill>
                  <a:schemeClr val="tx1"/>
                </a:solidFill>
              </a:rPr>
              <a:t>розпорядження КМУ від 25.10.2017</a:t>
            </a:r>
            <a:r>
              <a:rPr lang="uk-UA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1600" dirty="0" smtClean="0"/>
              <a:t>«Питання управління державними професійно-технічними навчальними закладами, підпорядкованими Міністерству освіти і науки України», яким обласним та Київській міській державним адміністраціям тимчасово передаються функції з управління ПТНЗ, у тому числі з управління майном та здійснення кадрової політики.</a:t>
            </a: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endParaRPr lang="ru-RU" sz="1600" dirty="0" smtClean="0"/>
          </a:p>
          <a:p>
            <a:pPr algn="just">
              <a:defRPr/>
            </a:pPr>
            <a:endParaRPr lang="uk-UA" sz="155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8" name="Выгнутая влево стрелка 17"/>
          <p:cNvSpPr/>
          <p:nvPr/>
        </p:nvSpPr>
        <p:spPr>
          <a:xfrm>
            <a:off x="683568" y="2348880"/>
            <a:ext cx="1080120" cy="19442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кутник 9"/>
          <p:cNvSpPr/>
          <p:nvPr/>
        </p:nvSpPr>
        <p:spPr>
          <a:xfrm>
            <a:off x="5292080" y="4725144"/>
            <a:ext cx="3312368" cy="1296144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Формат участі АМУ у підготовці НПА:</a:t>
            </a:r>
          </a:p>
          <a:p>
            <a:pPr algn="ctr">
              <a:defRPr/>
            </a:pPr>
            <a:r>
              <a:rPr lang="uk-UA" sz="1550" dirty="0" smtClean="0">
                <a:solidFill>
                  <a:schemeClr val="tx1"/>
                </a:solidFill>
                <a:latin typeface="Cambria" pitchFamily="18" charset="0"/>
              </a:rPr>
              <a:t>Підготовлено звернення до МОН та Уряду</a:t>
            </a: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1" name="Прямокутник 9"/>
          <p:cNvSpPr/>
          <p:nvPr/>
        </p:nvSpPr>
        <p:spPr>
          <a:xfrm>
            <a:off x="395536" y="4653136"/>
            <a:ext cx="4608512" cy="18002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Негатив для ОМС:</a:t>
            </a:r>
          </a:p>
          <a:p>
            <a:pPr algn="ctr">
              <a:defRPr/>
            </a:pPr>
            <a:r>
              <a:rPr lang="uk-UA" sz="1550" dirty="0" smtClean="0">
                <a:solidFill>
                  <a:schemeClr val="tx1"/>
                </a:solidFill>
                <a:latin typeface="Cambria" pitchFamily="18" charset="0"/>
              </a:rPr>
              <a:t>У розпорядженні відсутні міста-обласні центри, що фінансують ПТНЗ</a:t>
            </a: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835696" y="1052736"/>
            <a:ext cx="507549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Не </a:t>
            </a:r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реалізується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350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дзаголовок 3"/>
          <p:cNvSpPr txBox="1">
            <a:spLocks/>
          </p:cNvSpPr>
          <p:nvPr/>
        </p:nvSpPr>
        <p:spPr>
          <a:xfrm>
            <a:off x="214282" y="3886200"/>
            <a:ext cx="8448400" cy="2423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8640"/>
            <a:ext cx="6501326" cy="68180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83968" y="141277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6" name="Прямокутник 9"/>
          <p:cNvSpPr/>
          <p:nvPr/>
        </p:nvSpPr>
        <p:spPr>
          <a:xfrm>
            <a:off x="1763688" y="1916832"/>
            <a:ext cx="6877272" cy="10801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endParaRPr lang="uk-UA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Прямокутник 9"/>
          <p:cNvSpPr/>
          <p:nvPr/>
        </p:nvSpPr>
        <p:spPr>
          <a:xfrm>
            <a:off x="1763688" y="3140968"/>
            <a:ext cx="6877272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endParaRPr lang="uk-UA" sz="1550" dirty="0">
              <a:solidFill>
                <a:schemeClr val="tx1"/>
              </a:solidFill>
              <a:latin typeface="Cambria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3" name="Прямокутник 9"/>
          <p:cNvSpPr/>
          <p:nvPr/>
        </p:nvSpPr>
        <p:spPr>
          <a:xfrm>
            <a:off x="1763688" y="4221088"/>
            <a:ext cx="6877272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600" dirty="0" smtClean="0"/>
              <a:t>Лобіювання прав міст-обласних центрів на управління закладами професійно-технічною освіти, що утримуються та фінансуються за кошти бюджетів цих міст</a:t>
            </a:r>
            <a:endParaRPr lang="uk-UA" sz="1550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63688" y="1916832"/>
            <a:ext cx="676875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senal"/>
              </a:rPr>
              <a:t>Лобіювання прийняття Парламентом проектів законів України «Про внесення змін до деяких законів України щодо регіонального замовлення на підготовку фахівців та робітничих кадрів» (№5547) та «Про професійну освіту» (№5160-1).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835696" y="3238818"/>
            <a:ext cx="669674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Arsenal" charset="0"/>
              </a:rPr>
              <a:t>Захист інтересів органів місцевого самоврядування при розробці спеціальних законів у галузі на основі нового Закону «Про освіту».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339752" y="1052736"/>
            <a:ext cx="45618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Найближчі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дії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pic>
        <p:nvPicPr>
          <p:cNvPr id="25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1988840"/>
            <a:ext cx="1056117" cy="792088"/>
          </a:xfrm>
          <a:prstGeom prst="rect">
            <a:avLst/>
          </a:prstGeom>
          <a:noFill/>
        </p:spPr>
      </p:pic>
      <p:pic>
        <p:nvPicPr>
          <p:cNvPr id="26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7544" y="3068960"/>
            <a:ext cx="1056117" cy="792088"/>
          </a:xfrm>
          <a:prstGeom prst="rect">
            <a:avLst/>
          </a:prstGeom>
          <a:noFill/>
        </p:spPr>
      </p:pic>
      <p:pic>
        <p:nvPicPr>
          <p:cNvPr id="27" name="Picture 2" descr="C:\Users\mozgova\Desktop\картинки\галочка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4221088"/>
            <a:ext cx="1056117" cy="7920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8350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214282" y="3886200"/>
            <a:ext cx="8448400" cy="2423120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uk-UA" sz="14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96218"/>
            <a:ext cx="6501326" cy="68180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95536" y="1268760"/>
            <a:ext cx="84969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>
                <a:solidFill>
                  <a:schemeClr val="accent1">
                    <a:lumMod val="75000"/>
                  </a:schemeClr>
                </a:solidFill>
              </a:rPr>
              <a:t> </a:t>
            </a: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9" name="TextBox 8"/>
          <p:cNvSpPr txBox="1"/>
          <p:nvPr/>
        </p:nvSpPr>
        <p:spPr>
          <a:xfrm>
            <a:off x="827584" y="1268760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775147" y="2967335"/>
            <a:ext cx="559371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Дякую</a:t>
            </a:r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за </a:t>
            </a:r>
            <a:r>
              <a:rPr lang="ru-RU" sz="5400" b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увагу</a:t>
            </a:r>
            <a:r>
              <a:rPr lang="ru-RU" sz="54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!</a:t>
            </a:r>
            <a:endParaRPr lang="ru-RU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731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дзаголовок 3"/>
          <p:cNvSpPr txBox="1">
            <a:spLocks/>
          </p:cNvSpPr>
          <p:nvPr/>
        </p:nvSpPr>
        <p:spPr>
          <a:xfrm>
            <a:off x="214282" y="3886200"/>
            <a:ext cx="8448400" cy="2423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8640"/>
            <a:ext cx="6501326" cy="68180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83968" y="141277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15" name="Прямокутник 9"/>
          <p:cNvSpPr/>
          <p:nvPr/>
        </p:nvSpPr>
        <p:spPr>
          <a:xfrm>
            <a:off x="539552" y="1268760"/>
            <a:ext cx="4608512" cy="18002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Секторальна стратегія. ОСВІТА.</a:t>
            </a: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Розроблена  Асоціацією міст України</a:t>
            </a:r>
          </a:p>
        </p:txBody>
      </p:sp>
      <p:sp>
        <p:nvSpPr>
          <p:cNvPr id="16" name="Прямокутник 9"/>
          <p:cNvSpPr/>
          <p:nvPr/>
        </p:nvSpPr>
        <p:spPr>
          <a:xfrm>
            <a:off x="4355976" y="2636912"/>
            <a:ext cx="4608512" cy="18002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r>
              <a:rPr lang="uk-UA" sz="1600" b="1" i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Arial" pitchFamily="34" charset="0"/>
              </a:rPr>
              <a:t>Схвалена на </a:t>
            </a:r>
            <a:r>
              <a:rPr lang="uk-UA" sz="1600" b="1" i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Форумі місцевого самоврядування </a:t>
            </a:r>
            <a:r>
              <a:rPr lang="uk-UA" sz="1600" i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«Секторальні реформи в призмі децентралізації: освіта, охорона здоров’я, соціальний захист населення, адміністративні послуги»</a:t>
            </a:r>
          </a:p>
          <a:p>
            <a:pPr algn="ctr">
              <a:defRPr/>
            </a:pPr>
            <a:r>
              <a:rPr lang="uk-UA" sz="1600" i="1" dirty="0" smtClean="0">
                <a:solidFill>
                  <a:schemeClr val="tx1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(22-23 листопада 2016 року, м. Івано-Франківськ) </a:t>
            </a: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7" name="Прямокутник 9"/>
          <p:cNvSpPr/>
          <p:nvPr/>
        </p:nvSpPr>
        <p:spPr>
          <a:xfrm>
            <a:off x="395536" y="4365104"/>
            <a:ext cx="4608512" cy="18002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lvl="0" algn="ctr">
              <a:defRPr/>
            </a:pPr>
            <a:r>
              <a:rPr lang="uk-UA" sz="1600" b="1" i="1" dirty="0" smtClean="0">
                <a:solidFill>
                  <a:schemeClr val="tx1"/>
                </a:solidFill>
                <a:ea typeface="Calibri" pitchFamily="34" charset="0"/>
                <a:cs typeface="Times New Roman" pitchFamily="18" charset="0"/>
              </a:rPr>
              <a:t>З</a:t>
            </a:r>
            <a:r>
              <a:rPr lang="uk-UA" sz="1600" b="1" i="1" dirty="0" smtClean="0">
                <a:solidFill>
                  <a:schemeClr val="tx1"/>
                </a:solidFill>
                <a:ea typeface="Calibri" pitchFamily="34" charset="0"/>
                <a:cs typeface="Arial" pitchFamily="34" charset="0"/>
              </a:rPr>
              <a:t>атверджена на засіданні Правління </a:t>
            </a:r>
          </a:p>
          <a:p>
            <a:pPr lvl="0" algn="ctr">
              <a:defRPr/>
            </a:pPr>
            <a:r>
              <a:rPr lang="uk-UA" sz="1600" i="1" dirty="0" smtClean="0">
                <a:solidFill>
                  <a:schemeClr val="tx1"/>
                </a:solidFill>
                <a:ea typeface="Calibri" pitchFamily="34" charset="0"/>
                <a:cs typeface="Arial" pitchFamily="34" charset="0"/>
              </a:rPr>
              <a:t>Асоціації міст України </a:t>
            </a:r>
          </a:p>
          <a:p>
            <a:pPr lvl="0" algn="ctr">
              <a:defRPr/>
            </a:pPr>
            <a:r>
              <a:rPr lang="uk-UA" sz="1600" i="1" dirty="0" smtClean="0">
                <a:solidFill>
                  <a:schemeClr val="tx1"/>
                </a:solidFill>
                <a:ea typeface="Calibri" pitchFamily="34" charset="0"/>
                <a:cs typeface="Arial" pitchFamily="34" charset="0"/>
              </a:rPr>
              <a:t>(9 грудня 2016 року, м. Київ)</a:t>
            </a:r>
            <a:endParaRPr lang="uk-UA" sz="1600" dirty="0" smtClean="0">
              <a:solidFill>
                <a:schemeClr val="tx1"/>
              </a:solidFill>
              <a:cs typeface="Arial" pitchFamily="34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899592" y="5100572"/>
            <a:ext cx="349188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350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дзаголовок 3"/>
          <p:cNvSpPr txBox="1">
            <a:spLocks/>
          </p:cNvSpPr>
          <p:nvPr/>
        </p:nvSpPr>
        <p:spPr>
          <a:xfrm>
            <a:off x="214282" y="3886200"/>
            <a:ext cx="8448400" cy="2423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8640"/>
            <a:ext cx="6501326" cy="68180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83968" y="141277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67544" y="1052736"/>
            <a:ext cx="82089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Реалізовано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6" name="Прямокутник 9"/>
          <p:cNvSpPr/>
          <p:nvPr/>
        </p:nvSpPr>
        <p:spPr>
          <a:xfrm>
            <a:off x="1763688" y="1988840"/>
            <a:ext cx="6877272" cy="10801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Ціль 1.5.  </a:t>
            </a:r>
            <a:r>
              <a:rPr lang="uk-UA" sz="155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“Оновити</a:t>
            </a: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педагогічні </a:t>
            </a:r>
            <a:r>
              <a:rPr lang="uk-UA" sz="155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кадри”</a:t>
            </a: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  </a:t>
            </a: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7" name="Прямокутник 9"/>
          <p:cNvSpPr/>
          <p:nvPr/>
        </p:nvSpPr>
        <p:spPr>
          <a:xfrm>
            <a:off x="1763688" y="3284984"/>
            <a:ext cx="6877272" cy="12241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Прийнято: </a:t>
            </a:r>
            <a:r>
              <a:rPr lang="uk-UA" sz="1600" dirty="0" smtClean="0"/>
              <a:t>постанову Кабінету Міністрів України № 974 від 14.12.2016 року «Про внесення зміни у додаток 2 до постанови Кабінету Міністрів України від 30 серпня 2002 року № 1298»</a:t>
            </a: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8" name="Выгнутая влево стрелка 17"/>
          <p:cNvSpPr/>
          <p:nvPr/>
        </p:nvSpPr>
        <p:spPr>
          <a:xfrm>
            <a:off x="683568" y="2348880"/>
            <a:ext cx="1080120" cy="19442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кутник 9"/>
          <p:cNvSpPr/>
          <p:nvPr/>
        </p:nvSpPr>
        <p:spPr>
          <a:xfrm>
            <a:off x="5292080" y="4725144"/>
            <a:ext cx="3312368" cy="1152128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Формат участі АМУ у підготовці НПА:</a:t>
            </a:r>
          </a:p>
          <a:p>
            <a:pPr algn="ctr">
              <a:defRPr/>
            </a:pPr>
            <a:r>
              <a:rPr lang="uk-UA" sz="1550" dirty="0" smtClean="0">
                <a:solidFill>
                  <a:schemeClr val="tx1"/>
                </a:solidFill>
                <a:latin typeface="Cambria" pitchFamily="18" charset="0"/>
              </a:rPr>
              <a:t>Підтримано під час прийняття на Уряді</a:t>
            </a: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1" name="Прямокутник 9"/>
          <p:cNvSpPr/>
          <p:nvPr/>
        </p:nvSpPr>
        <p:spPr>
          <a:xfrm>
            <a:off x="395536" y="4653136"/>
            <a:ext cx="4608512" cy="18002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Позитив для ОМС:</a:t>
            </a: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600" dirty="0" smtClean="0"/>
              <a:t>підвищено посадові оклади педагогічних працівників</a:t>
            </a: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350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дзаголовок 3"/>
          <p:cNvSpPr txBox="1">
            <a:spLocks/>
          </p:cNvSpPr>
          <p:nvPr/>
        </p:nvSpPr>
        <p:spPr>
          <a:xfrm>
            <a:off x="214282" y="3886200"/>
            <a:ext cx="8448400" cy="2423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8640"/>
            <a:ext cx="6501326" cy="68180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83968" y="141277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67544" y="1052736"/>
            <a:ext cx="82089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Реалізовано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6" name="Прямокутник 9"/>
          <p:cNvSpPr/>
          <p:nvPr/>
        </p:nvSpPr>
        <p:spPr>
          <a:xfrm>
            <a:off x="1763688" y="1988840"/>
            <a:ext cx="6877272" cy="10801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Ціль 1.5.  </a:t>
            </a:r>
            <a:r>
              <a:rPr lang="uk-UA" sz="155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“Оновити</a:t>
            </a: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педагогічні </a:t>
            </a:r>
            <a:r>
              <a:rPr lang="uk-UA" sz="155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кадри”</a:t>
            </a: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  </a:t>
            </a: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7" name="Прямокутник 9"/>
          <p:cNvSpPr/>
          <p:nvPr/>
        </p:nvSpPr>
        <p:spPr>
          <a:xfrm>
            <a:off x="1763688" y="3284984"/>
            <a:ext cx="6877272" cy="12241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Прийнято: </a:t>
            </a:r>
            <a:r>
              <a:rPr lang="uk-UA" sz="1600" dirty="0" smtClean="0"/>
              <a:t>постанову Кабінету Міністрів України № 506 від 12.07.2017 року «Про внесення змін до розділу VІ додатка другого постанови Кабінету Міністрів України від 30 серпня 2002 р. № 1298»</a:t>
            </a: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8" name="Выгнутая влево стрелка 17"/>
          <p:cNvSpPr/>
          <p:nvPr/>
        </p:nvSpPr>
        <p:spPr>
          <a:xfrm>
            <a:off x="683568" y="2348880"/>
            <a:ext cx="1080120" cy="19442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кутник 9"/>
          <p:cNvSpPr/>
          <p:nvPr/>
        </p:nvSpPr>
        <p:spPr>
          <a:xfrm>
            <a:off x="5292080" y="4725144"/>
            <a:ext cx="3312368" cy="1296144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Формат участі АМУ у підготовці НПА:</a:t>
            </a:r>
          </a:p>
          <a:p>
            <a:pPr algn="ctr">
              <a:defRPr/>
            </a:pPr>
            <a:r>
              <a:rPr lang="uk-UA" sz="1550" dirty="0" smtClean="0">
                <a:solidFill>
                  <a:schemeClr val="tx1"/>
                </a:solidFill>
              </a:rPr>
              <a:t>Підготовка офіційного звернення до профільних міністерств</a:t>
            </a: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1" name="Прямокутник 9"/>
          <p:cNvSpPr/>
          <p:nvPr/>
        </p:nvSpPr>
        <p:spPr>
          <a:xfrm>
            <a:off x="395536" y="4653136"/>
            <a:ext cx="4608512" cy="18002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Позитив для ОМС:</a:t>
            </a:r>
          </a:p>
          <a:p>
            <a:pPr algn="ctr">
              <a:defRPr/>
            </a:pPr>
            <a:r>
              <a:rPr lang="uk-UA" sz="1600" dirty="0" smtClean="0"/>
              <a:t>з вересня 2017 року підвищено оплату праці працівників сфери фізичної культури і спорту, зокрема Дитячо-юнацьких спортивних шкіл</a:t>
            </a: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350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дзаголовок 3"/>
          <p:cNvSpPr txBox="1">
            <a:spLocks/>
          </p:cNvSpPr>
          <p:nvPr/>
        </p:nvSpPr>
        <p:spPr>
          <a:xfrm>
            <a:off x="214282" y="3886200"/>
            <a:ext cx="8448400" cy="2423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8640"/>
            <a:ext cx="6501326" cy="68180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83968" y="141277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67544" y="1052736"/>
            <a:ext cx="82089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Реалізовано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6" name="Прямокутник 9"/>
          <p:cNvSpPr/>
          <p:nvPr/>
        </p:nvSpPr>
        <p:spPr>
          <a:xfrm>
            <a:off x="1763688" y="1916832"/>
            <a:ext cx="7056784" cy="16561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Цілі 1.1. </a:t>
            </a:r>
            <a:r>
              <a:rPr lang="uk-U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«Закріпити в Законі нові норми та правила функціонування галузі освіти», 1.4 «Створити навчальне середовище, що сприятиме успіхам вихованців», 1.5. «Оновити педагогічні кадри», 2.1. «Чітко визначити повноваження держави та муніципалітетів в управлінні навчальними закладами», 2.2. «Забезпечити фізичну доступність до якісних освітніх послуг», 3.2. «Запровадити громадське оцінювання якості освітніх послуг у закладах»</a:t>
            </a: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  </a:t>
            </a: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7" name="Прямокутник 9"/>
          <p:cNvSpPr/>
          <p:nvPr/>
        </p:nvSpPr>
        <p:spPr>
          <a:xfrm>
            <a:off x="1763688" y="3717032"/>
            <a:ext cx="7056784" cy="7920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Прийнято: </a:t>
            </a:r>
            <a:r>
              <a:rPr lang="uk-UA" sz="1600" dirty="0" smtClean="0"/>
              <a:t>Закон України «Про освіту»</a:t>
            </a: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8" name="Выгнутая влево стрелка 17"/>
          <p:cNvSpPr/>
          <p:nvPr/>
        </p:nvSpPr>
        <p:spPr>
          <a:xfrm>
            <a:off x="683568" y="2348880"/>
            <a:ext cx="1080120" cy="19442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кутник 9"/>
          <p:cNvSpPr/>
          <p:nvPr/>
        </p:nvSpPr>
        <p:spPr>
          <a:xfrm>
            <a:off x="5148064" y="4653136"/>
            <a:ext cx="3672408" cy="1440160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Формат участі АМУ у підготовці НПА:</a:t>
            </a:r>
          </a:p>
          <a:p>
            <a:pPr algn="ctr">
              <a:defRPr/>
            </a:pPr>
            <a:r>
              <a:rPr lang="uk-UA" sz="1550" dirty="0" smtClean="0">
                <a:solidFill>
                  <a:schemeClr val="tx1"/>
                </a:solidFill>
                <a:latin typeface="Cambria" pitchFamily="18" charset="0"/>
              </a:rPr>
              <a:t>Участь у засіданнях робочої групи з доопрацювання проекту Закону, створеній при Комітеті ВРУ з питань науки і освіти</a:t>
            </a: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1" name="Прямокутник 9"/>
          <p:cNvSpPr/>
          <p:nvPr/>
        </p:nvSpPr>
        <p:spPr>
          <a:xfrm>
            <a:off x="395536" y="4653136"/>
            <a:ext cx="4608512" cy="18002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Позитив для ОМС:</a:t>
            </a:r>
          </a:p>
          <a:p>
            <a:pPr algn="ctr">
              <a:defRPr/>
            </a:pPr>
            <a:r>
              <a:rPr lang="uk-UA" sz="1450" dirty="0" smtClean="0">
                <a:solidFill>
                  <a:schemeClr val="tx1"/>
                </a:solidFill>
              </a:rPr>
              <a:t>Визначено </a:t>
            </a:r>
            <a:r>
              <a:rPr lang="uk-UA" sz="1450" u="sng" dirty="0" smtClean="0">
                <a:solidFill>
                  <a:schemeClr val="tx1"/>
                </a:solidFill>
              </a:rPr>
              <a:t>повноваження ОМС у галузі освіти</a:t>
            </a:r>
            <a:r>
              <a:rPr lang="uk-UA" sz="1450" dirty="0" smtClean="0">
                <a:solidFill>
                  <a:schemeClr val="tx1"/>
                </a:solidFill>
              </a:rPr>
              <a:t>, </a:t>
            </a:r>
            <a:r>
              <a:rPr lang="uk-UA" sz="1450" dirty="0" smtClean="0"/>
              <a:t>надано право ОМС різних адміністративно-територіальних одиниць приймати спільне рішення щодо організації здобуття освіти. Передбачено можливість надання субвенції з Державного бюджету на розвиток дошкільної та позашкільної освіти, а також освіти осіб з особливими освітніми потребами</a:t>
            </a: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350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дзаголовок 3"/>
          <p:cNvSpPr txBox="1">
            <a:spLocks/>
          </p:cNvSpPr>
          <p:nvPr/>
        </p:nvSpPr>
        <p:spPr>
          <a:xfrm>
            <a:off x="214282" y="3886200"/>
            <a:ext cx="8448400" cy="2423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8640"/>
            <a:ext cx="6501326" cy="68180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83968" y="141277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67544" y="1052736"/>
            <a:ext cx="82089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Реалізовано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6" name="Прямокутник 9"/>
          <p:cNvSpPr/>
          <p:nvPr/>
        </p:nvSpPr>
        <p:spPr>
          <a:xfrm>
            <a:off x="1763688" y="1988840"/>
            <a:ext cx="6877272" cy="10801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Ціль 1.4. </a:t>
            </a:r>
            <a:r>
              <a:rPr lang="uk-U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«Створити навчальне середовище, що сприятиме успіхам вихованців»</a:t>
            </a: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  </a:t>
            </a: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7" name="Прямокутник 9"/>
          <p:cNvSpPr/>
          <p:nvPr/>
        </p:nvSpPr>
        <p:spPr>
          <a:xfrm>
            <a:off x="1763688" y="3284984"/>
            <a:ext cx="6877272" cy="12241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Прийнято: </a:t>
            </a:r>
            <a:r>
              <a:rPr lang="uk-UA" sz="1600" dirty="0" smtClean="0"/>
              <a:t>постанову Кабінету Міністрів України № 684 від 13.09.2017 року «Про затвердження Порядку ведення обліку дітей шкільного віку та учнів»</a:t>
            </a: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8" name="Выгнутая влево стрелка 17"/>
          <p:cNvSpPr/>
          <p:nvPr/>
        </p:nvSpPr>
        <p:spPr>
          <a:xfrm>
            <a:off x="683568" y="2348880"/>
            <a:ext cx="1080120" cy="19442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кутник 9"/>
          <p:cNvSpPr/>
          <p:nvPr/>
        </p:nvSpPr>
        <p:spPr>
          <a:xfrm>
            <a:off x="5148064" y="4725144"/>
            <a:ext cx="3456384" cy="1584176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Формат участі АМУ у підготовці НПА:</a:t>
            </a:r>
          </a:p>
          <a:p>
            <a:pPr algn="ctr">
              <a:defRPr/>
            </a:pPr>
            <a:r>
              <a:rPr lang="uk-UA" sz="1550" dirty="0" smtClean="0">
                <a:solidFill>
                  <a:schemeClr val="tx1"/>
                </a:solidFill>
                <a:latin typeface="Cambria" pitchFamily="18" charset="0"/>
              </a:rPr>
              <a:t>Участь у засіданні робочої групи, збір та підготовка аналітичних матеріалів до нової редакції, а також висновків</a:t>
            </a: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1" name="Прямокутник 9"/>
          <p:cNvSpPr/>
          <p:nvPr/>
        </p:nvSpPr>
        <p:spPr>
          <a:xfrm>
            <a:off x="395536" y="4653136"/>
            <a:ext cx="4608512" cy="18002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Позитив для ОМС:</a:t>
            </a:r>
          </a:p>
          <a:p>
            <a:pPr algn="ctr">
              <a:defRPr/>
            </a:pPr>
            <a:r>
              <a:rPr lang="uk-UA" sz="1600" dirty="0" smtClean="0"/>
              <a:t>внесено зміни в механізм обліку дітей шкільного віку (забезпечуватиме орган, визначений ОМС) та учнів шкільного віку (виконавець – навчальний заклад), а також виключено педагогічних працівників із забезпечення функції обліку</a:t>
            </a: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350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дзаголовок 3"/>
          <p:cNvSpPr txBox="1">
            <a:spLocks/>
          </p:cNvSpPr>
          <p:nvPr/>
        </p:nvSpPr>
        <p:spPr>
          <a:xfrm>
            <a:off x="214282" y="3886200"/>
            <a:ext cx="8448400" cy="2423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8640"/>
            <a:ext cx="6501326" cy="68180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83968" y="141277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67544" y="1052736"/>
            <a:ext cx="82089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Реалізовано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6" name="Прямокутник 9"/>
          <p:cNvSpPr/>
          <p:nvPr/>
        </p:nvSpPr>
        <p:spPr>
          <a:xfrm>
            <a:off x="1763688" y="1988840"/>
            <a:ext cx="6877272" cy="93610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Ціль 2.2. </a:t>
            </a:r>
            <a:r>
              <a:rPr lang="uk-U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«Забезпечити фізичну доступність до якісних освітніх послуг» </a:t>
            </a: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  </a:t>
            </a: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7" name="Прямокутник 9"/>
          <p:cNvSpPr/>
          <p:nvPr/>
        </p:nvSpPr>
        <p:spPr>
          <a:xfrm>
            <a:off x="1763688" y="3068960"/>
            <a:ext cx="6877272" cy="144016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Прийнято: </a:t>
            </a:r>
            <a:r>
              <a:rPr lang="uk-UA" sz="1600" dirty="0" smtClean="0"/>
              <a:t>постанови Кабінету Міністрів України № 88 від 14.02.2017 року «Про затвердження Порядку та умов використання коштів субвенції з державного бюджету місцевим бюджетам на надання державної підтримки особам з особливими освітніми потребами» та № 588 від 09.08.2017 року «Про внесення змін до Порядку організації інклюзивного навчання у загальноосвітніх навчальних закладах»</a:t>
            </a: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8" name="Выгнутая влево стрелка 17"/>
          <p:cNvSpPr/>
          <p:nvPr/>
        </p:nvSpPr>
        <p:spPr>
          <a:xfrm>
            <a:off x="683568" y="2348880"/>
            <a:ext cx="1080120" cy="19442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кутник 9"/>
          <p:cNvSpPr/>
          <p:nvPr/>
        </p:nvSpPr>
        <p:spPr>
          <a:xfrm>
            <a:off x="5436096" y="4725144"/>
            <a:ext cx="3168352" cy="1008112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Формат участі АМУ у підготовці НПА:</a:t>
            </a:r>
          </a:p>
          <a:p>
            <a:pPr algn="ctr">
              <a:defRPr/>
            </a:pPr>
            <a:r>
              <a:rPr lang="uk-UA" sz="1550" dirty="0" smtClean="0">
                <a:solidFill>
                  <a:schemeClr val="tx1"/>
                </a:solidFill>
              </a:rPr>
              <a:t>Погодження тексту під час засідання Уряду</a:t>
            </a:r>
            <a:endParaRPr lang="uk-UA" sz="1550" b="1" dirty="0" smtClean="0">
              <a:solidFill>
                <a:schemeClr val="tx1"/>
              </a:solidFill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1" name="Прямокутник 9"/>
          <p:cNvSpPr/>
          <p:nvPr/>
        </p:nvSpPr>
        <p:spPr>
          <a:xfrm>
            <a:off x="395536" y="4653136"/>
            <a:ext cx="4896544" cy="18002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Позитив для ОМС:</a:t>
            </a:r>
          </a:p>
          <a:p>
            <a:pPr algn="ctr">
              <a:defRPr/>
            </a:pPr>
            <a:r>
              <a:rPr lang="uk-UA" sz="1600" dirty="0" smtClean="0"/>
              <a:t>спрямовано кошти державної субвенції на надання державної підтримки особам з особливими освітніми потребами, які навчаються у спеціальних та інклюзивних класах загальноосвітніх навчальних закладів, внесено зміни до Порядку організації інклюзивного навчання </a:t>
            </a: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350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дзаголовок 3"/>
          <p:cNvSpPr txBox="1">
            <a:spLocks/>
          </p:cNvSpPr>
          <p:nvPr/>
        </p:nvSpPr>
        <p:spPr>
          <a:xfrm>
            <a:off x="214282" y="3886200"/>
            <a:ext cx="8448400" cy="2423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8640"/>
            <a:ext cx="6501326" cy="68180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83968" y="141277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67544" y="1052736"/>
            <a:ext cx="820891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Реалізовано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6" name="Прямокутник 9"/>
          <p:cNvSpPr/>
          <p:nvPr/>
        </p:nvSpPr>
        <p:spPr>
          <a:xfrm>
            <a:off x="1763688" y="1988840"/>
            <a:ext cx="6877272" cy="10801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Ціль 2.3. </a:t>
            </a:r>
            <a:r>
              <a:rPr lang="uk-UA" sz="1600" b="1" dirty="0" smtClean="0"/>
              <a:t>«Створити зручні умови для надання якісних освітніх послуг</a:t>
            </a:r>
            <a:r>
              <a:rPr lang="uk-U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» </a:t>
            </a: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  </a:t>
            </a: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7" name="Прямокутник 9"/>
          <p:cNvSpPr/>
          <p:nvPr/>
        </p:nvSpPr>
        <p:spPr>
          <a:xfrm>
            <a:off x="1763688" y="3212976"/>
            <a:ext cx="6877272" cy="129614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Прийнято: </a:t>
            </a:r>
            <a:r>
              <a:rPr lang="uk-UA" sz="1600" dirty="0" smtClean="0"/>
              <a:t>постанову Кабінету Міністрів України № 545 від 12.07.2017 року «</a:t>
            </a:r>
            <a:r>
              <a:rPr lang="ru-RU" sz="1600" dirty="0" smtClean="0"/>
              <a:t>Про </a:t>
            </a:r>
            <a:r>
              <a:rPr lang="uk-UA" sz="1600" dirty="0" smtClean="0"/>
              <a:t>затвердження Положення про інклюзивно-ресурсний центр»</a:t>
            </a: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8" name="Выгнутая влево стрелка 17"/>
          <p:cNvSpPr/>
          <p:nvPr/>
        </p:nvSpPr>
        <p:spPr>
          <a:xfrm>
            <a:off x="683568" y="2348880"/>
            <a:ext cx="1080120" cy="19442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кутник 9"/>
          <p:cNvSpPr/>
          <p:nvPr/>
        </p:nvSpPr>
        <p:spPr>
          <a:xfrm>
            <a:off x="5436096" y="4725144"/>
            <a:ext cx="3168352" cy="1008112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Формат участі АМУ у підготовці НПА:</a:t>
            </a:r>
          </a:p>
          <a:p>
            <a:pPr algn="ctr">
              <a:defRPr/>
            </a:pPr>
            <a:r>
              <a:rPr lang="uk-UA" sz="1550" dirty="0" smtClean="0">
                <a:solidFill>
                  <a:schemeClr val="tx1"/>
                </a:solidFill>
              </a:rPr>
              <a:t>Погодження тексту під час засідання Урядового комітету</a:t>
            </a: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1" name="Прямокутник 9"/>
          <p:cNvSpPr/>
          <p:nvPr/>
        </p:nvSpPr>
        <p:spPr>
          <a:xfrm>
            <a:off x="395536" y="4653136"/>
            <a:ext cx="4608512" cy="18002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Позитив для ОМС:</a:t>
            </a:r>
          </a:p>
          <a:p>
            <a:pPr algn="ctr">
              <a:defRPr/>
            </a:pPr>
            <a:r>
              <a:rPr lang="uk-UA" sz="1600" dirty="0" smtClean="0"/>
              <a:t>Є підстави для створення у структурі ОМС інклюзивно-ресурсних центрів, забезпечення фахового супроводу здобуття освіти дітьми з особливими освітніми потребами </a:t>
            </a: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350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" y="1007017"/>
            <a:ext cx="9144000" cy="64529"/>
          </a:xfrm>
          <a:prstGeom prst="rect">
            <a:avLst/>
          </a:prstGeom>
          <a:solidFill>
            <a:srgbClr val="C2113A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1071546"/>
            <a:ext cx="194560" cy="5522875"/>
          </a:xfrm>
          <a:prstGeom prst="rect">
            <a:avLst/>
          </a:prstGeom>
          <a:solidFill>
            <a:srgbClr val="002A6C"/>
          </a:solidFill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одзаголовок 3"/>
          <p:cNvSpPr txBox="1">
            <a:spLocks/>
          </p:cNvSpPr>
          <p:nvPr/>
        </p:nvSpPr>
        <p:spPr>
          <a:xfrm>
            <a:off x="214282" y="3886200"/>
            <a:ext cx="8448400" cy="2423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uk-UA" sz="14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</a:pPr>
            <a:endParaRPr lang="uk-UA" sz="1400" b="1" i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>
              <a:spcBef>
                <a:spcPts val="0"/>
              </a:spcBef>
            </a:pPr>
            <a:endParaRPr lang="uk-UA" sz="2000" dirty="0">
              <a:solidFill>
                <a:srgbClr val="0070C0"/>
              </a:solidFill>
            </a:endParaRP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88640"/>
            <a:ext cx="6501326" cy="681801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83968" y="1412776"/>
            <a:ext cx="4392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6" name="Прямокутник 9"/>
          <p:cNvSpPr/>
          <p:nvPr/>
        </p:nvSpPr>
        <p:spPr>
          <a:xfrm>
            <a:off x="1763688" y="1988840"/>
            <a:ext cx="6877272" cy="10801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Ціль 1.1.  </a:t>
            </a:r>
            <a:r>
              <a:rPr lang="uk-UA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</a:t>
            </a:r>
            <a:r>
              <a:rPr lang="uk-UA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Закріпити в Законі нові норми та правила функціонування галузі освіти»</a:t>
            </a:r>
            <a:r>
              <a:rPr lang="uk-UA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endParaRPr lang="uk-UA" sz="1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Прямокутник 9"/>
          <p:cNvSpPr/>
          <p:nvPr/>
        </p:nvSpPr>
        <p:spPr>
          <a:xfrm>
            <a:off x="1763688" y="3284984"/>
            <a:ext cx="6877272" cy="122413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just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Частково підготовлено: </a:t>
            </a:r>
            <a:r>
              <a:rPr lang="uk-UA" sz="1600" dirty="0" smtClean="0"/>
              <a:t>схвалено Урядом та знаходиться на розгляді профільного Комітету Верховної Ради України як альтернативний проект Закону України «Про професійну освіту» (№ 5160-1)</a:t>
            </a: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18" name="Выгнутая влево стрелка 17"/>
          <p:cNvSpPr/>
          <p:nvPr/>
        </p:nvSpPr>
        <p:spPr>
          <a:xfrm>
            <a:off x="683568" y="2348880"/>
            <a:ext cx="1080120" cy="194421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Прямокутник 9"/>
          <p:cNvSpPr/>
          <p:nvPr/>
        </p:nvSpPr>
        <p:spPr>
          <a:xfrm>
            <a:off x="5436096" y="4725144"/>
            <a:ext cx="3168352" cy="1224136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Формат участі АМУ у підготовці НПА:</a:t>
            </a:r>
          </a:p>
          <a:p>
            <a:pPr algn="ctr">
              <a:defRPr/>
            </a:pPr>
            <a:r>
              <a:rPr lang="uk-UA" sz="1550" dirty="0" smtClean="0">
                <a:solidFill>
                  <a:schemeClr val="tx1"/>
                </a:solidFill>
                <a:latin typeface="Cambria" pitchFamily="18" charset="0"/>
              </a:rPr>
              <a:t>Підготовлено висновки про погодження проекту Закону</a:t>
            </a: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8385" y="6021288"/>
            <a:ext cx="1030119" cy="541618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1" name="Прямокутник 9"/>
          <p:cNvSpPr/>
          <p:nvPr/>
        </p:nvSpPr>
        <p:spPr>
          <a:xfrm>
            <a:off x="323528" y="4653136"/>
            <a:ext cx="4608512" cy="1800200"/>
          </a:xfrm>
          <a:prstGeom prst="rect">
            <a:avLst/>
          </a:prstGeom>
          <a:effectLst>
            <a:glow rad="228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86886" tIns="43443" rIns="86886" bIns="43443" anchor="ctr"/>
          <a:lstStyle/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r>
              <a:rPr lang="uk-UA" sz="155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Позитив для ОМС:</a:t>
            </a:r>
          </a:p>
          <a:p>
            <a:pPr algn="ctr">
              <a:defRPr/>
            </a:pPr>
            <a:r>
              <a:rPr lang="uk-UA" sz="1550" dirty="0" smtClean="0">
                <a:solidFill>
                  <a:schemeClr val="tx1"/>
                </a:solidFill>
                <a:latin typeface="Cambria" pitchFamily="18" charset="0"/>
              </a:rPr>
              <a:t>Визначено повноваження засновників професійно-технічних навчальних закладів  та можливість різних джерел їх фінансування</a:t>
            </a: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  <a:p>
            <a:pPr algn="ctr">
              <a:defRPr/>
            </a:pPr>
            <a:endParaRPr lang="uk-UA" sz="155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1043608" y="1052736"/>
            <a:ext cx="69422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Частково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r>
              <a:rPr lang="ru-RU" sz="5400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реалізовано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: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83509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1863</TotalTime>
  <Words>1008</Words>
  <Application>Microsoft Office PowerPoint</Application>
  <PresentationFormat>Экран (4:3)</PresentationFormat>
  <Paragraphs>163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Концепція реформування сфери соціального захисту населення</dc:title>
  <dc:creator>n.mukoliuk</dc:creator>
  <cp:lastModifiedBy>mozgova</cp:lastModifiedBy>
  <cp:revision>233</cp:revision>
  <cp:lastPrinted>2017-04-18T13:49:13Z</cp:lastPrinted>
  <dcterms:created xsi:type="dcterms:W3CDTF">2016-06-13T07:24:54Z</dcterms:created>
  <dcterms:modified xsi:type="dcterms:W3CDTF">2017-11-02T12:06:48Z</dcterms:modified>
</cp:coreProperties>
</file>