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99" r:id="rId3"/>
    <p:sldId id="300" r:id="rId4"/>
    <p:sldId id="297" r:id="rId5"/>
    <p:sldId id="298" r:id="rId6"/>
    <p:sldId id="303" r:id="rId7"/>
    <p:sldId id="304" r:id="rId8"/>
    <p:sldId id="305" r:id="rId9"/>
    <p:sldId id="302" r:id="rId10"/>
    <p:sldId id="306" r:id="rId11"/>
    <p:sldId id="269" r:id="rId12"/>
  </p:sldIdLst>
  <p:sldSz cx="9144000" cy="6858000" type="screen4x3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66FF"/>
    <a:srgbClr val="F075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900" b="1" dirty="0">
                <a:solidFill>
                  <a:schemeClr val="accent1">
                    <a:lumMod val="50000"/>
                  </a:schemeClr>
                </a:solidFill>
              </a:rPr>
              <a:t>Темп росту доходів бюджетів ОТГ (без врахування офіційних трансфертів) у 2018 р. порівняно із 2017 р.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152777777777778E-2"/>
                  <c:y val="-9.9841845014403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6805555555555559E-3"/>
                  <c:y val="-1.2480230626800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152777777777714E-2"/>
                  <c:y val="-2.2464415128240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416666666666666E-2"/>
                  <c:y val="-2.246441512824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9444444444443807E-3"/>
                  <c:y val="-1.2480230626800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625E-2"/>
                  <c:y val="-1.7472322877520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3888888888888761E-2"/>
                  <c:y val="-1.9968369002880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8.6805555555555559E-3"/>
                  <c:y val="-1.9968369002880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Лист1!$B$6:$B$13</c:f>
              <c:strCache>
                <c:ptCount val="8"/>
                <c:pt idx="0">
                  <c:v>Ланчинська ОТГ</c:v>
                </c:pt>
                <c:pt idx="1">
                  <c:v>Брошнів-Осадська ОТГ</c:v>
                </c:pt>
                <c:pt idx="2">
                  <c:v>Тячівська ОТГ</c:v>
                </c:pt>
                <c:pt idx="3">
                  <c:v>Каланчацька ОТГ</c:v>
                </c:pt>
                <c:pt idx="4">
                  <c:v>Мереф‘янська ОТГ</c:v>
                </c:pt>
                <c:pt idx="5">
                  <c:v>Сатанівська ОТГ</c:v>
                </c:pt>
                <c:pt idx="6">
                  <c:v>Крупецька ОТГ</c:v>
                </c:pt>
                <c:pt idx="7">
                  <c:v>Піщанська ОТГ</c:v>
                </c:pt>
              </c:strCache>
            </c:strRef>
          </c:cat>
          <c:val>
            <c:numRef>
              <c:f>Лист1!$C$6:$C$13</c:f>
              <c:numCache>
                <c:formatCode>General</c:formatCode>
                <c:ptCount val="8"/>
                <c:pt idx="0">
                  <c:v>44.2</c:v>
                </c:pt>
                <c:pt idx="1">
                  <c:v>34.799999999999997</c:v>
                </c:pt>
                <c:pt idx="2">
                  <c:v>19.7</c:v>
                </c:pt>
                <c:pt idx="3">
                  <c:v>16.600000000000001</c:v>
                </c:pt>
                <c:pt idx="4">
                  <c:v>15.7</c:v>
                </c:pt>
                <c:pt idx="5">
                  <c:v>15.5</c:v>
                </c:pt>
                <c:pt idx="6">
                  <c:v>9.9</c:v>
                </c:pt>
                <c:pt idx="7">
                  <c:v>8.9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2826792"/>
        <c:axId val="412827184"/>
        <c:axId val="0"/>
      </c:bar3DChart>
      <c:catAx>
        <c:axId val="412826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12827184"/>
        <c:crosses val="autoZero"/>
        <c:auto val="1"/>
        <c:lblAlgn val="ctr"/>
        <c:lblOffset val="100"/>
        <c:noMultiLvlLbl val="0"/>
      </c:catAx>
      <c:valAx>
        <c:axId val="4128271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uk-UA"/>
                  <a:t>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uk-UA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412826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body"/>
          </p:nvPr>
        </p:nvSpPr>
        <p:spPr>
          <a:xfrm>
            <a:off x="749350" y="5514073"/>
            <a:ext cx="5994443" cy="522365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22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222" name="PlaceHolder 3"/>
          <p:cNvSpPr>
            <a:spLocks noGrp="1"/>
          </p:cNvSpPr>
          <p:nvPr>
            <p:ph type="dt"/>
          </p:nvPr>
        </p:nvSpPr>
        <p:spPr>
          <a:xfrm>
            <a:off x="4241321" y="0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223" name="PlaceHolder 4"/>
          <p:cNvSpPr>
            <a:spLocks noGrp="1"/>
          </p:cNvSpPr>
          <p:nvPr>
            <p:ph type="ftr"/>
          </p:nvPr>
        </p:nvSpPr>
        <p:spPr>
          <a:xfrm>
            <a:off x="0" y="11028538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224" name="PlaceHolder 5"/>
          <p:cNvSpPr>
            <a:spLocks noGrp="1"/>
          </p:cNvSpPr>
          <p:nvPr>
            <p:ph type="sldNum"/>
          </p:nvPr>
        </p:nvSpPr>
        <p:spPr>
          <a:xfrm>
            <a:off x="4241321" y="11028538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5EE88452-5FB3-4AF8-A8AF-94A4115E63CF}" type="slidenum">
              <a:rPr lang="ru-RU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1607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8ABECF37-8458-4110-9826-4B94A56C3396}" type="slidenum">
              <a:rPr lang="ru-RU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12.5.18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9277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10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841458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1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0A456379-BCE1-45DB-8C81-4A3C9F91BD26}" type="slidenum">
              <a:rPr lang="ru-RU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11</a:t>
            </a:fld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2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12.5.18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823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2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729453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3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706960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4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123241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5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2040854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6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503498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7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4231517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8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2463404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79768" y="4715907"/>
            <a:ext cx="5437426" cy="44669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3850588" y="943025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5893D061-152E-4D68-91BC-1A29574B0DBE}" type="slidenum"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9</a:t>
            </a:fld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3850588" y="0"/>
            <a:ext cx="2944946" cy="495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12.5.18</a:t>
            </a:r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90372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  <p:pic>
        <p:nvPicPr>
          <p:cNvPr id="36" name="Рисунок 35"/>
          <p:cNvPicPr/>
          <p:nvPr/>
        </p:nvPicPr>
        <p:blipFill>
          <a:blip r:embed="rId2"/>
          <a:stretch/>
        </p:blipFill>
        <p:spPr>
          <a:xfrm>
            <a:off x="3474000" y="3886200"/>
            <a:ext cx="2195280" cy="175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3716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17517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51200" y="480168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51200" y="3886200"/>
            <a:ext cx="312300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371600" y="4801680"/>
            <a:ext cx="6400080" cy="8355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ECCE5-E218-4258-90DE-B7F124A4155C}" type="datetimeFigureOut">
              <a:rPr lang="uk-UA" smtClean="0"/>
              <a:t>31.10.2019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2840-C828-491B-B825-942F619436BC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mailto:d.serebryanska@auc.org.ua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00" y="1155652"/>
            <a:ext cx="8893440" cy="5324708"/>
          </a:xfrm>
          <a:prstGeom prst="rect">
            <a:avLst/>
          </a:prstGeom>
        </p:spPr>
      </p:pic>
      <p:sp>
        <p:nvSpPr>
          <p:cNvPr id="225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226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227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228" name="CustomShape 4"/>
          <p:cNvSpPr/>
          <p:nvPr/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5"/>
          <p:cNvSpPr/>
          <p:nvPr/>
        </p:nvSpPr>
        <p:spPr>
          <a:xfrm>
            <a:off x="2455817" y="4254138"/>
            <a:ext cx="6187423" cy="159149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2500" b="1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Серебрянська Діна </a:t>
            </a:r>
            <a:r>
              <a:rPr lang="ru-RU" sz="2500" b="1" strike="noStrike" spc="-1" dirty="0" err="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Миколаївна</a:t>
            </a:r>
            <a:endParaRPr lang="ru-RU" spc="-1" dirty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2000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</a:t>
            </a:r>
            <a:r>
              <a:rPr lang="ru-RU" sz="2000" strike="noStrike" spc="-1" dirty="0" err="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ксперт</a:t>
            </a:r>
            <a:r>
              <a:rPr lang="ru-RU" sz="20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з </a:t>
            </a:r>
            <a:r>
              <a:rPr lang="ru-RU" sz="2000" strike="noStrike" spc="-1" dirty="0" err="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місцевого</a:t>
            </a:r>
            <a:r>
              <a:rPr lang="ru-RU" sz="20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економічного розвитку </a:t>
            </a:r>
          </a:p>
          <a:p>
            <a:pPr algn="r">
              <a:lnSpc>
                <a:spcPct val="100000"/>
              </a:lnSpc>
            </a:pPr>
            <a:r>
              <a:rPr lang="ru-RU" sz="20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Асоціації </a:t>
            </a:r>
            <a:r>
              <a:rPr lang="ru-RU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міст </a:t>
            </a:r>
            <a:r>
              <a:rPr lang="ru-RU" sz="20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України, </a:t>
            </a:r>
          </a:p>
          <a:p>
            <a:pPr algn="r">
              <a:lnSpc>
                <a:spcPct val="100000"/>
              </a:lnSpc>
            </a:pPr>
            <a:r>
              <a:rPr lang="ru-RU" sz="2000" strike="noStrike" spc="-1" dirty="0" err="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к.е.н</a:t>
            </a:r>
            <a:r>
              <a:rPr lang="ru-RU" sz="20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en-US" sz="2000" strike="noStrike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r">
              <a:lnSpc>
                <a:spcPct val="100000"/>
              </a:lnSpc>
            </a:pPr>
            <a:r>
              <a:rPr lang="en-US" sz="900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4"/>
              </a:rPr>
              <a:t>d.serebryanska@auc</a:t>
            </a:r>
            <a:r>
              <a:rPr lang="en-US" sz="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4"/>
              </a:rPr>
              <a:t>.org.ua</a:t>
            </a:r>
            <a:r>
              <a:rPr lang="en-US" sz="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</a:t>
            </a:r>
            <a:endParaRPr lang="uk-UA" sz="900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uk-UA" sz="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+380961029677</a:t>
            </a:r>
            <a:endParaRPr lang="ru-RU" sz="900" strike="noStrike" spc="-1" dirty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0" name="Рисунок 9"/>
          <p:cNvPicPr/>
          <p:nvPr/>
        </p:nvPicPr>
        <p:blipFill>
          <a:blip r:embed="rId5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231" name="Рисунок 1"/>
          <p:cNvPicPr/>
          <p:nvPr/>
        </p:nvPicPr>
        <p:blipFill>
          <a:blip r:embed="rId6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259500" y="1207150"/>
            <a:ext cx="86242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 smtClean="0">
                <a:solidFill>
                  <a:srgbClr val="002060"/>
                </a:solidFill>
              </a:rPr>
              <a:t>Презентація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посібника</a:t>
            </a:r>
            <a:r>
              <a:rPr lang="ru-RU" sz="4800" b="1" dirty="0" smtClean="0">
                <a:solidFill>
                  <a:srgbClr val="002060"/>
                </a:solidFill>
              </a:rPr>
              <a:t> АМУ «</a:t>
            </a:r>
            <a:r>
              <a:rPr lang="ru-RU" sz="4800" b="1" dirty="0" err="1" smtClean="0">
                <a:solidFill>
                  <a:srgbClr val="002060"/>
                </a:solidFill>
              </a:rPr>
              <a:t>Моделі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місцевого</a:t>
            </a:r>
            <a:r>
              <a:rPr lang="ru-RU" sz="4800" b="1" dirty="0" smtClean="0">
                <a:solidFill>
                  <a:srgbClr val="002060"/>
                </a:solidFill>
              </a:rPr>
              <a:t> економічного розвитку: </a:t>
            </a:r>
            <a:r>
              <a:rPr lang="ru-RU" sz="4800" b="1" dirty="0" err="1" smtClean="0">
                <a:solidFill>
                  <a:srgbClr val="002060"/>
                </a:solidFill>
              </a:rPr>
              <a:t>успішні</a:t>
            </a:r>
            <a:r>
              <a:rPr lang="ru-RU" sz="4800" b="1" dirty="0" smtClean="0">
                <a:solidFill>
                  <a:srgbClr val="002060"/>
                </a:solidFill>
              </a:rPr>
              <a:t> практики»</a:t>
            </a:r>
            <a:endParaRPr lang="uk-UA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22905"/>
              </p:ext>
            </p:extLst>
          </p:nvPr>
        </p:nvGraphicFramePr>
        <p:xfrm>
          <a:off x="425513" y="1195057"/>
          <a:ext cx="8501204" cy="4756035"/>
        </p:xfrm>
        <a:graphic>
          <a:graphicData uri="http://schemas.openxmlformats.org/drawingml/2006/table">
            <a:tbl>
              <a:tblPr firstRow="1" firstCol="1" bandRow="1"/>
              <a:tblGrid>
                <a:gridCol w="8501204"/>
              </a:tblGrid>
              <a:tr h="52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7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того, щоб досягти якісних результатів у сфері економічного розвиту громади необхідно: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421380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працювати над створенням високотехнологічних робочих місць та залученням продуктивних інвестицій (у т. ч. прямих іноземних інвестицій); 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сприяти розвитку та диверсифікації бізнесу та формувати кластери (ланцюжки зростання доданої вартості);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розвивати інфраструктуру, впроваджувати енергоефективні технології, оптимізувати транспортні потоки та визначитися в поведінці із твердими побутовими відходами;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розвивати партнерські стосунки з бізнесом  (державно приватне підприємство (далі – ДАПП)), спонукати бізнес до соціальної екологічної та етичної відповідальності; 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 партнером для громади, залучати громаду до співпраці та змінювати ментальність, формуючи корпоративну культуру громади; 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забезпечувати перманентне навчання персоналу;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інтегрувати стратегічні плани у функціональну діяльність влади, враховуючи усі складові сталого розвитку;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uk-UA" sz="17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реформувати структуру управління розвитком відповідно до завдань та  цілей стратегії.</a:t>
                      </a:r>
                      <a:endParaRPr lang="uk-UA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3904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48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49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50" name="CustomShape 4"/>
          <p:cNvSpPr/>
          <p:nvPr/>
        </p:nvSpPr>
        <p:spPr>
          <a:xfrm>
            <a:off x="685800" y="2130480"/>
            <a:ext cx="7771680" cy="21628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ru-RU" sz="6600" b="1" strike="noStrike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ru-RU" sz="6600" b="1" strike="noStrike" spc="-1" dirty="0" err="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Дякую</a:t>
            </a:r>
            <a:r>
              <a:rPr lang="ru-RU" sz="6600" b="1" strike="noStrike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ru-RU" sz="66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 </a:t>
            </a:r>
            <a:r>
              <a:rPr lang="ru-RU" sz="6600" b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увагу</a:t>
            </a:r>
            <a:r>
              <a:rPr lang="ru-RU" sz="66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!</a:t>
            </a:r>
            <a:endParaRPr lang="ru-RU" sz="6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1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2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53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69079" y="1619802"/>
            <a:ext cx="889344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</a:rPr>
              <a:t>«Інкубатор спроможних (успішних) громад» – </a:t>
            </a:r>
            <a:r>
              <a:rPr lang="uk-UA" sz="2200" dirty="0">
                <a:solidFill>
                  <a:srgbClr val="002060"/>
                </a:solidFill>
              </a:rPr>
              <a:t>це віртуальна система різноманітних ідей, інструментів, моделей та відповідних практик і навчань, направлена на створення та реалізацію комплексної (синергетичної) конкурентної моделі розвитку для кожної з вибраних цільових об‘єднаних територіальних громад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94237" y="3928362"/>
            <a:ext cx="867774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b="1" dirty="0">
                <a:solidFill>
                  <a:srgbClr val="002060"/>
                </a:solidFill>
              </a:rPr>
              <a:t>Місцевий економічний розвиток (МЕР) </a:t>
            </a:r>
            <a:r>
              <a:rPr lang="uk-UA" sz="2200" dirty="0">
                <a:solidFill>
                  <a:srgbClr val="002060"/>
                </a:solidFill>
              </a:rPr>
              <a:t>- це спільна робота місцевих людей заради досягнення сталого економічного зростання, яке принесе економічні вигоди та покращення якості життя для всіх членів громади. («Громада» у цьому контексті визначається як місто, міська агломерація чи регіон країни).</a:t>
            </a:r>
          </a:p>
        </p:txBody>
      </p:sp>
    </p:spTree>
    <p:extLst>
      <p:ext uri="{BB962C8B-B14F-4D97-AF65-F5344CB8AC3E}">
        <p14:creationId xmlns:p14="http://schemas.microsoft.com/office/powerpoint/2010/main" val="334866997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250560" y="2007592"/>
            <a:ext cx="88934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b="1" dirty="0" smtClean="0">
                <a:solidFill>
                  <a:srgbClr val="002060"/>
                </a:solidFill>
              </a:rPr>
              <a:t>Модель МЕР – </a:t>
            </a:r>
            <a:r>
              <a:rPr lang="uk-UA" sz="2200" dirty="0" smtClean="0">
                <a:solidFill>
                  <a:srgbClr val="002060"/>
                </a:solidFill>
              </a:rPr>
              <a:t>це набір різноманітних дій, способів та інструментів, які (на основі горизонтальної комунікації співпраці у громаді) пов’язані між собою певним алгоритмом та спільною довготривалою метою на підтримку та реалізацію  однієї / двох конкурентних переваг громади (</a:t>
            </a:r>
            <a:r>
              <a:rPr lang="uk-UA" sz="2200" dirty="0" err="1" smtClean="0">
                <a:solidFill>
                  <a:srgbClr val="002060"/>
                </a:solidFill>
              </a:rPr>
              <a:t>проєкти</a:t>
            </a:r>
            <a:r>
              <a:rPr lang="uk-UA" sz="2200" dirty="0" smtClean="0">
                <a:solidFill>
                  <a:srgbClr val="002060"/>
                </a:solidFill>
              </a:rPr>
              <a:t> міжнародної технічної допомоги, активна діяльність ГО чи агенцій для залучення зовнішніх ресурсів чи грантів, створення туристичних продуктів, відкриття дрібних бізнесів, залучення інвестицій і </a:t>
            </a:r>
            <a:r>
              <a:rPr lang="uk-UA" sz="2200" dirty="0" err="1" smtClean="0">
                <a:solidFill>
                  <a:srgbClr val="002060"/>
                </a:solidFill>
              </a:rPr>
              <a:t>т.д</a:t>
            </a:r>
            <a:r>
              <a:rPr lang="uk-UA" sz="2200" dirty="0" smtClean="0">
                <a:solidFill>
                  <a:srgbClr val="002060"/>
                </a:solidFill>
              </a:rPr>
              <a:t>.) і які забезпечать / забезпечують раціональне та ефективне використання та наповнення бюджету, зростання доходів місцевих мешканців.</a:t>
            </a:r>
            <a:endParaRPr lang="uk-UA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691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0" y="1248611"/>
            <a:ext cx="8893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</a:rPr>
              <a:t>Регіональні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кластери</a:t>
            </a:r>
            <a:r>
              <a:rPr lang="ru-RU" sz="2000" b="1" dirty="0">
                <a:solidFill>
                  <a:srgbClr val="002060"/>
                </a:solidFill>
              </a:rPr>
              <a:t> ОТГ в рамках </a:t>
            </a:r>
            <a:r>
              <a:rPr lang="ru-RU" sz="2000" b="1" dirty="0" err="1">
                <a:solidFill>
                  <a:srgbClr val="002060"/>
                </a:solidFill>
              </a:rPr>
              <a:t>ініціативи</a:t>
            </a:r>
            <a:r>
              <a:rPr lang="ru-RU" sz="2000" b="1" dirty="0">
                <a:solidFill>
                  <a:srgbClr val="002060"/>
                </a:solidFill>
              </a:rPr>
              <a:t> «</a:t>
            </a:r>
            <a:r>
              <a:rPr lang="ru-RU" sz="2000" b="1" dirty="0" err="1">
                <a:solidFill>
                  <a:srgbClr val="002060"/>
                </a:solidFill>
              </a:rPr>
              <a:t>Інкубатор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err="1">
                <a:solidFill>
                  <a:srgbClr val="002060"/>
                </a:solidFill>
              </a:rPr>
              <a:t>спроможних</a:t>
            </a:r>
            <a:r>
              <a:rPr lang="ru-RU" sz="2000" b="1" dirty="0">
                <a:solidFill>
                  <a:srgbClr val="002060"/>
                </a:solidFill>
              </a:rPr>
              <a:t> (</a:t>
            </a:r>
            <a:r>
              <a:rPr lang="ru-RU" sz="2000" b="1" dirty="0" err="1">
                <a:solidFill>
                  <a:srgbClr val="002060"/>
                </a:solidFill>
              </a:rPr>
              <a:t>успішних</a:t>
            </a:r>
            <a:r>
              <a:rPr lang="ru-RU" sz="2000" b="1" dirty="0">
                <a:solidFill>
                  <a:srgbClr val="002060"/>
                </a:solidFill>
              </a:rPr>
              <a:t>) громад»</a:t>
            </a:r>
            <a:endParaRPr lang="uk-UA" sz="2000" b="1" dirty="0">
              <a:solidFill>
                <a:srgbClr val="002060"/>
              </a:soli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59" y="1901228"/>
            <a:ext cx="8320135" cy="46971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137968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87" y="1874067"/>
            <a:ext cx="5486876" cy="47168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70780" y="1296940"/>
            <a:ext cx="80032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роботи консультантів з МЕР у 2018 - вересень 2019 р. з пілотними ОТГ</a:t>
            </a:r>
            <a:endParaRPr lang="uk-UA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93394" y="2987644"/>
            <a:ext cx="2951430" cy="17563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С</a:t>
            </a:r>
            <a:r>
              <a:rPr lang="ru-RU" sz="1400" dirty="0" err="1" smtClean="0"/>
              <a:t>ередній</a:t>
            </a:r>
            <a:r>
              <a:rPr lang="ru-RU" sz="1400" dirty="0" smtClean="0"/>
              <a:t> </a:t>
            </a:r>
            <a:r>
              <a:rPr lang="ru-RU" sz="1400" dirty="0"/>
              <a:t>темп </a:t>
            </a:r>
            <a:r>
              <a:rPr lang="ru-RU" sz="1400" dirty="0" err="1"/>
              <a:t>зростання</a:t>
            </a:r>
            <a:r>
              <a:rPr lang="ru-RU" sz="1400" dirty="0"/>
              <a:t> </a:t>
            </a:r>
            <a:r>
              <a:rPr lang="ru-RU" sz="1400" dirty="0" err="1"/>
              <a:t>надходжень</a:t>
            </a:r>
            <a:r>
              <a:rPr lang="ru-RU" sz="1400" dirty="0"/>
              <a:t> </a:t>
            </a:r>
            <a:r>
              <a:rPr lang="ru-RU" sz="1400" dirty="0" err="1"/>
              <a:t>місцевих</a:t>
            </a:r>
            <a:r>
              <a:rPr lang="ru-RU" sz="1400" dirty="0"/>
              <a:t> </a:t>
            </a:r>
            <a:r>
              <a:rPr lang="ru-RU" sz="1400" dirty="0" err="1"/>
              <a:t>податків</a:t>
            </a:r>
            <a:r>
              <a:rPr lang="ru-RU" sz="1400" dirty="0"/>
              <a:t> та </a:t>
            </a:r>
            <a:r>
              <a:rPr lang="ru-RU" sz="1400" dirty="0" err="1"/>
              <a:t>зборів</a:t>
            </a:r>
            <a:r>
              <a:rPr lang="ru-RU" sz="1400" dirty="0"/>
              <a:t> до </a:t>
            </a:r>
            <a:r>
              <a:rPr lang="ru-RU" sz="1400" dirty="0" err="1"/>
              <a:t>бюджетів</a:t>
            </a:r>
            <a:r>
              <a:rPr lang="ru-RU" sz="1400" dirty="0"/>
              <a:t> </a:t>
            </a:r>
            <a:r>
              <a:rPr lang="ru-RU" sz="1400" dirty="0" err="1"/>
              <a:t>пілотних</a:t>
            </a:r>
            <a:r>
              <a:rPr lang="ru-RU" sz="1400" dirty="0"/>
              <a:t> ОТГ у 2018 р. </a:t>
            </a:r>
            <a:r>
              <a:rPr lang="ru-RU" sz="1400" dirty="0" err="1"/>
              <a:t>склав</a:t>
            </a:r>
            <a:r>
              <a:rPr lang="ru-RU" sz="1400" dirty="0"/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122,1%</a:t>
            </a:r>
            <a:r>
              <a:rPr lang="ru-RU" sz="1400" dirty="0"/>
              <a:t>, </a:t>
            </a:r>
            <a:r>
              <a:rPr lang="ru-RU" sz="1400" dirty="0" err="1"/>
              <a:t>порівняно</a:t>
            </a:r>
            <a:r>
              <a:rPr lang="ru-RU" sz="1400" dirty="0"/>
              <a:t>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середнім</a:t>
            </a:r>
            <a:r>
              <a:rPr lang="ru-RU" sz="1400" dirty="0"/>
              <a:t> </a:t>
            </a:r>
            <a:r>
              <a:rPr lang="ru-RU" sz="1400" dirty="0" err="1"/>
              <a:t>значенням</a:t>
            </a:r>
            <a:r>
              <a:rPr lang="ru-RU" sz="1400" dirty="0"/>
              <a:t> по </a:t>
            </a:r>
            <a:r>
              <a:rPr lang="ru-RU" sz="1400" dirty="0" err="1"/>
              <a:t>всіх</a:t>
            </a:r>
            <a:r>
              <a:rPr lang="ru-RU" sz="1400" dirty="0"/>
              <a:t> ОТГ України –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121,4%</a:t>
            </a:r>
            <a:r>
              <a:rPr lang="ru-RU" sz="1400" dirty="0"/>
              <a:t>. 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2669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49" y="1763541"/>
            <a:ext cx="7451002" cy="425701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742384" y="1133978"/>
            <a:ext cx="77497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інструментів планування моделей МЕР  за компетентністю секторів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353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7485" y="1077362"/>
            <a:ext cx="6292159" cy="546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1447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2875" y="1131683"/>
            <a:ext cx="6147303" cy="531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8776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CustomShape 1"/>
          <p:cNvSpPr/>
          <p:nvPr/>
        </p:nvSpPr>
        <p:spPr>
          <a:xfrm>
            <a:off x="0" y="6572160"/>
            <a:ext cx="9143280" cy="285120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2" name="CustomShape 2"/>
          <p:cNvSpPr/>
          <p:nvPr/>
        </p:nvSpPr>
        <p:spPr>
          <a:xfrm>
            <a:off x="0" y="1006920"/>
            <a:ext cx="9143280" cy="63720"/>
          </a:xfrm>
          <a:prstGeom prst="rect">
            <a:avLst/>
          </a:prstGeom>
          <a:solidFill>
            <a:srgbClr val="C2113A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3" name="CustomShape 3"/>
          <p:cNvSpPr/>
          <p:nvPr/>
        </p:nvSpPr>
        <p:spPr>
          <a:xfrm>
            <a:off x="0" y="1071720"/>
            <a:ext cx="193680" cy="5522040"/>
          </a:xfrm>
          <a:prstGeom prst="rect">
            <a:avLst/>
          </a:prstGeom>
          <a:solidFill>
            <a:srgbClr val="002A6C"/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335" name="CustomShape 5"/>
          <p:cNvSpPr/>
          <p:nvPr/>
        </p:nvSpPr>
        <p:spPr>
          <a:xfrm>
            <a:off x="3857760" y="3886200"/>
            <a:ext cx="47854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6" name="Рисунок 9"/>
          <p:cNvPicPr/>
          <p:nvPr/>
        </p:nvPicPr>
        <p:blipFill>
          <a:blip r:embed="rId3"/>
          <a:stretch/>
        </p:blipFill>
        <p:spPr>
          <a:xfrm>
            <a:off x="8078400" y="6021360"/>
            <a:ext cx="1029240" cy="54072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37" name="Рисунок 1"/>
          <p:cNvPicPr/>
          <p:nvPr/>
        </p:nvPicPr>
        <p:blipFill>
          <a:blip r:embed="rId4"/>
          <a:stretch/>
        </p:blipFill>
        <p:spPr>
          <a:xfrm>
            <a:off x="214200" y="101160"/>
            <a:ext cx="6301080" cy="87876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3680" y="2579470"/>
            <a:ext cx="88934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8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0000272"/>
              </p:ext>
            </p:extLst>
          </p:nvPr>
        </p:nvGraphicFramePr>
        <p:xfrm>
          <a:off x="851026" y="1204111"/>
          <a:ext cx="7315200" cy="5088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701918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3091</TotalTime>
  <Words>361</Words>
  <Application>Microsoft Office PowerPoint</Application>
  <PresentationFormat>Экран (4:3)</PresentationFormat>
  <Paragraphs>77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DejaVu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реформування сфери соціального захисту населення</dc:title>
  <dc:creator>n.mukoliuk</dc:creator>
  <cp:lastModifiedBy>Діна Серебрянська</cp:lastModifiedBy>
  <cp:revision>268</cp:revision>
  <cp:lastPrinted>2018-05-14T09:43:11Z</cp:lastPrinted>
  <dcterms:created xsi:type="dcterms:W3CDTF">2016-06-13T07:24:54Z</dcterms:created>
  <dcterms:modified xsi:type="dcterms:W3CDTF">2019-10-31T07:58:57Z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