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2" r:id="rId7"/>
    <p:sldId id="271" r:id="rId8"/>
    <p:sldId id="266" r:id="rId9"/>
    <p:sldId id="257" r:id="rId10"/>
    <p:sldId id="258" r:id="rId11"/>
    <p:sldId id="259" r:id="rId12"/>
    <p:sldId id="260" r:id="rId13"/>
    <p:sldId id="261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65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8319F6-CD31-4DAD-9473-5CDE190C5B90}" type="doc">
      <dgm:prSet loTypeId="urn:microsoft.com/office/officeart/2005/8/layout/cycle7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D062E7-8AB5-45C0-9F1E-7F2053B1F699}">
      <dgm:prSet phldrT="[Текст]"/>
      <dgm:spPr/>
      <dgm:t>
        <a:bodyPr/>
        <a:lstStyle/>
        <a:p>
          <a:r>
            <a:rPr lang="en-US" b="1" i="0" dirty="0" smtClean="0"/>
            <a:t>UA-2018-07-20-001358-c</a:t>
          </a:r>
          <a:endParaRPr lang="ru-RU" dirty="0"/>
        </a:p>
      </dgm:t>
    </dgm:pt>
    <dgm:pt modelId="{45D534FC-F68E-4C95-8337-ECBFD10D3271}" type="parTrans" cxnId="{82D3EEEE-8D44-4486-8C8E-E574DD76C001}">
      <dgm:prSet/>
      <dgm:spPr/>
      <dgm:t>
        <a:bodyPr/>
        <a:lstStyle/>
        <a:p>
          <a:endParaRPr lang="ru-RU"/>
        </a:p>
      </dgm:t>
    </dgm:pt>
    <dgm:pt modelId="{A886ADB7-9759-4CD2-8112-F6EF8176D8BB}" type="sibTrans" cxnId="{82D3EEEE-8D44-4486-8C8E-E574DD76C001}">
      <dgm:prSet/>
      <dgm:spPr/>
      <dgm:t>
        <a:bodyPr/>
        <a:lstStyle/>
        <a:p>
          <a:endParaRPr lang="ru-RU"/>
        </a:p>
      </dgm:t>
    </dgm:pt>
    <dgm:pt modelId="{95DAFBE6-25B2-4BA8-8E80-1027739C55BB}">
      <dgm:prSet phldrT="[Текст]"/>
      <dgm:spPr/>
      <dgm:t>
        <a:bodyPr/>
        <a:lstStyle/>
        <a:p>
          <a:r>
            <a:rPr lang="uk-UA" b="1" dirty="0" smtClean="0"/>
            <a:t>19 вимог</a:t>
          </a:r>
          <a:endParaRPr lang="ru-RU" b="1" dirty="0"/>
        </a:p>
      </dgm:t>
    </dgm:pt>
    <dgm:pt modelId="{FAAA2950-2D8F-49F4-B900-D6364C7E5AA6}" type="parTrans" cxnId="{E8ECAF39-BBEC-458F-8E3A-0FD7EEAEB38E}">
      <dgm:prSet/>
      <dgm:spPr/>
      <dgm:t>
        <a:bodyPr/>
        <a:lstStyle/>
        <a:p>
          <a:endParaRPr lang="ru-RU"/>
        </a:p>
      </dgm:t>
    </dgm:pt>
    <dgm:pt modelId="{B098F74E-7857-48DC-BD4D-13B4E7E15BC2}" type="sibTrans" cxnId="{E8ECAF39-BBEC-458F-8E3A-0FD7EEAEB38E}">
      <dgm:prSet/>
      <dgm:spPr/>
      <dgm:t>
        <a:bodyPr/>
        <a:lstStyle/>
        <a:p>
          <a:endParaRPr lang="ru-RU"/>
        </a:p>
      </dgm:t>
    </dgm:pt>
    <dgm:pt modelId="{422550E5-137B-47AE-925D-5C191A45AB48}">
      <dgm:prSet phldrT="[Текст]"/>
      <dgm:spPr/>
      <dgm:t>
        <a:bodyPr/>
        <a:lstStyle/>
        <a:p>
          <a:r>
            <a:rPr lang="uk-UA" b="1" dirty="0" smtClean="0"/>
            <a:t>6 скарг</a:t>
          </a:r>
          <a:endParaRPr lang="ru-RU" b="1" dirty="0"/>
        </a:p>
      </dgm:t>
    </dgm:pt>
    <dgm:pt modelId="{7887D418-C8E0-4B3B-BF36-73CB5404889B}" type="parTrans" cxnId="{C5CAC6FB-83E7-4298-A6EA-BEBD3B2392FD}">
      <dgm:prSet/>
      <dgm:spPr/>
      <dgm:t>
        <a:bodyPr/>
        <a:lstStyle/>
        <a:p>
          <a:endParaRPr lang="ru-RU"/>
        </a:p>
      </dgm:t>
    </dgm:pt>
    <dgm:pt modelId="{1F6E8047-3D9F-43C4-85FD-7F5B432E0BEA}" type="sibTrans" cxnId="{C5CAC6FB-83E7-4298-A6EA-BEBD3B2392FD}">
      <dgm:prSet/>
      <dgm:spPr/>
      <dgm:t>
        <a:bodyPr/>
        <a:lstStyle/>
        <a:p>
          <a:endParaRPr lang="ru-RU"/>
        </a:p>
      </dgm:t>
    </dgm:pt>
    <dgm:pt modelId="{DD26314F-EFCB-44E6-AA00-984064488A02}" type="pres">
      <dgm:prSet presAssocID="{D58319F6-CD31-4DAD-9473-5CDE190C5B9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BA7B8D-D132-4E0E-AE56-B26D016CE51A}" type="pres">
      <dgm:prSet presAssocID="{ABD062E7-8AB5-45C0-9F1E-7F2053B1F699}" presName="node" presStyleLbl="node1" presStyleIdx="0" presStyleCnt="3" custRadScaleRad="99685" custRadScaleInc="-15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4A2054-F202-4E5F-93D2-1E5339B0B51B}" type="pres">
      <dgm:prSet presAssocID="{A886ADB7-9759-4CD2-8112-F6EF8176D8B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8E17DBBA-25EF-4368-89AB-2F7409F22A53}" type="pres">
      <dgm:prSet presAssocID="{A886ADB7-9759-4CD2-8112-F6EF8176D8B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F92576E9-9E59-443F-BEE4-6E7AC4893256}" type="pres">
      <dgm:prSet presAssocID="{95DAFBE6-25B2-4BA8-8E80-1027739C55B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69E6EE-9716-4506-8797-C9F558E49FE4}" type="pres">
      <dgm:prSet presAssocID="{B098F74E-7857-48DC-BD4D-13B4E7E15BC2}" presName="sibTrans" presStyleLbl="sibTrans2D1" presStyleIdx="1" presStyleCnt="3" custAng="17865605" custLinFactY="-200000" custLinFactNeighborX="-79387" custLinFactNeighborY="-208251"/>
      <dgm:spPr/>
      <dgm:t>
        <a:bodyPr/>
        <a:lstStyle/>
        <a:p>
          <a:endParaRPr lang="ru-RU"/>
        </a:p>
      </dgm:t>
    </dgm:pt>
    <dgm:pt modelId="{86F36D64-715D-46BE-9B4B-442C8047387E}" type="pres">
      <dgm:prSet presAssocID="{B098F74E-7857-48DC-BD4D-13B4E7E15BC2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12359047-A3F1-481C-BEBE-53EF5F11BC2D}" type="pres">
      <dgm:prSet presAssocID="{422550E5-137B-47AE-925D-5C191A45AB4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B0AB33-B519-4BDF-98F8-3C5B8B6EEFB1}" type="pres">
      <dgm:prSet presAssocID="{1F6E8047-3D9F-43C4-85FD-7F5B432E0BEA}" presName="sibTrans" presStyleLbl="sibTrans2D1" presStyleIdx="2" presStyleCnt="3" custAng="21539826"/>
      <dgm:spPr/>
      <dgm:t>
        <a:bodyPr/>
        <a:lstStyle/>
        <a:p>
          <a:endParaRPr lang="ru-RU"/>
        </a:p>
      </dgm:t>
    </dgm:pt>
    <dgm:pt modelId="{120D8CD4-7157-4755-89BD-4DD6FC44D8B6}" type="pres">
      <dgm:prSet presAssocID="{1F6E8047-3D9F-43C4-85FD-7F5B432E0BEA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C5CAC6FB-83E7-4298-A6EA-BEBD3B2392FD}" srcId="{D58319F6-CD31-4DAD-9473-5CDE190C5B90}" destId="{422550E5-137B-47AE-925D-5C191A45AB48}" srcOrd="2" destOrd="0" parTransId="{7887D418-C8E0-4B3B-BF36-73CB5404889B}" sibTransId="{1F6E8047-3D9F-43C4-85FD-7F5B432E0BEA}"/>
    <dgm:cxn modelId="{5BDC16B1-8705-4740-9215-369E05F8BBB6}" type="presOf" srcId="{1F6E8047-3D9F-43C4-85FD-7F5B432E0BEA}" destId="{120D8CD4-7157-4755-89BD-4DD6FC44D8B6}" srcOrd="1" destOrd="0" presId="urn:microsoft.com/office/officeart/2005/8/layout/cycle7"/>
    <dgm:cxn modelId="{302CB743-F4C4-4A9D-9154-A3013AC352A7}" type="presOf" srcId="{ABD062E7-8AB5-45C0-9F1E-7F2053B1F699}" destId="{2ABA7B8D-D132-4E0E-AE56-B26D016CE51A}" srcOrd="0" destOrd="0" presId="urn:microsoft.com/office/officeart/2005/8/layout/cycle7"/>
    <dgm:cxn modelId="{1D8A615C-D0D8-45A8-B0A5-3BEC544DDD93}" type="presOf" srcId="{1F6E8047-3D9F-43C4-85FD-7F5B432E0BEA}" destId="{03B0AB33-B519-4BDF-98F8-3C5B8B6EEFB1}" srcOrd="0" destOrd="0" presId="urn:microsoft.com/office/officeart/2005/8/layout/cycle7"/>
    <dgm:cxn modelId="{2AC39A0C-2ABD-4ADD-B1F4-D0424CA9DB33}" type="presOf" srcId="{B098F74E-7857-48DC-BD4D-13B4E7E15BC2}" destId="{5069E6EE-9716-4506-8797-C9F558E49FE4}" srcOrd="0" destOrd="0" presId="urn:microsoft.com/office/officeart/2005/8/layout/cycle7"/>
    <dgm:cxn modelId="{82D3EEEE-8D44-4486-8C8E-E574DD76C001}" srcId="{D58319F6-CD31-4DAD-9473-5CDE190C5B90}" destId="{ABD062E7-8AB5-45C0-9F1E-7F2053B1F699}" srcOrd="0" destOrd="0" parTransId="{45D534FC-F68E-4C95-8337-ECBFD10D3271}" sibTransId="{A886ADB7-9759-4CD2-8112-F6EF8176D8BB}"/>
    <dgm:cxn modelId="{9BDFB43F-F1D5-484C-AADF-8F631547BCBA}" type="presOf" srcId="{D58319F6-CD31-4DAD-9473-5CDE190C5B90}" destId="{DD26314F-EFCB-44E6-AA00-984064488A02}" srcOrd="0" destOrd="0" presId="urn:microsoft.com/office/officeart/2005/8/layout/cycle7"/>
    <dgm:cxn modelId="{2AC5BB3C-F3FB-4A77-AD9F-98ED2BBA2089}" type="presOf" srcId="{A886ADB7-9759-4CD2-8112-F6EF8176D8BB}" destId="{114A2054-F202-4E5F-93D2-1E5339B0B51B}" srcOrd="0" destOrd="0" presId="urn:microsoft.com/office/officeart/2005/8/layout/cycle7"/>
    <dgm:cxn modelId="{6B220233-4839-401A-9B5F-6FA90CA42305}" type="presOf" srcId="{422550E5-137B-47AE-925D-5C191A45AB48}" destId="{12359047-A3F1-481C-BEBE-53EF5F11BC2D}" srcOrd="0" destOrd="0" presId="urn:microsoft.com/office/officeart/2005/8/layout/cycle7"/>
    <dgm:cxn modelId="{3988F4B7-253C-4071-A3DF-BA2E6B00589E}" type="presOf" srcId="{B098F74E-7857-48DC-BD4D-13B4E7E15BC2}" destId="{86F36D64-715D-46BE-9B4B-442C8047387E}" srcOrd="1" destOrd="0" presId="urn:microsoft.com/office/officeart/2005/8/layout/cycle7"/>
    <dgm:cxn modelId="{8C49B1A1-483B-4149-88EC-7AA91AAA1B87}" type="presOf" srcId="{A886ADB7-9759-4CD2-8112-F6EF8176D8BB}" destId="{8E17DBBA-25EF-4368-89AB-2F7409F22A53}" srcOrd="1" destOrd="0" presId="urn:microsoft.com/office/officeart/2005/8/layout/cycle7"/>
    <dgm:cxn modelId="{5C8E8F8B-A5B2-4E5F-8167-C77D60C62173}" type="presOf" srcId="{95DAFBE6-25B2-4BA8-8E80-1027739C55BB}" destId="{F92576E9-9E59-443F-BEE4-6E7AC4893256}" srcOrd="0" destOrd="0" presId="urn:microsoft.com/office/officeart/2005/8/layout/cycle7"/>
    <dgm:cxn modelId="{E8ECAF39-BBEC-458F-8E3A-0FD7EEAEB38E}" srcId="{D58319F6-CD31-4DAD-9473-5CDE190C5B90}" destId="{95DAFBE6-25B2-4BA8-8E80-1027739C55BB}" srcOrd="1" destOrd="0" parTransId="{FAAA2950-2D8F-49F4-B900-D6364C7E5AA6}" sibTransId="{B098F74E-7857-48DC-BD4D-13B4E7E15BC2}"/>
    <dgm:cxn modelId="{00DBB456-DC4B-4152-9A08-17C055044B97}" type="presParOf" srcId="{DD26314F-EFCB-44E6-AA00-984064488A02}" destId="{2ABA7B8D-D132-4E0E-AE56-B26D016CE51A}" srcOrd="0" destOrd="0" presId="urn:microsoft.com/office/officeart/2005/8/layout/cycle7"/>
    <dgm:cxn modelId="{38214B1A-97FA-4A57-8063-5A08F8545B11}" type="presParOf" srcId="{DD26314F-EFCB-44E6-AA00-984064488A02}" destId="{114A2054-F202-4E5F-93D2-1E5339B0B51B}" srcOrd="1" destOrd="0" presId="urn:microsoft.com/office/officeart/2005/8/layout/cycle7"/>
    <dgm:cxn modelId="{8EB54791-7D44-4DF4-9246-9B0972745B6D}" type="presParOf" srcId="{114A2054-F202-4E5F-93D2-1E5339B0B51B}" destId="{8E17DBBA-25EF-4368-89AB-2F7409F22A53}" srcOrd="0" destOrd="0" presId="urn:microsoft.com/office/officeart/2005/8/layout/cycle7"/>
    <dgm:cxn modelId="{DFFE3D9A-3533-4659-AC7E-C875773DE99D}" type="presParOf" srcId="{DD26314F-EFCB-44E6-AA00-984064488A02}" destId="{F92576E9-9E59-443F-BEE4-6E7AC4893256}" srcOrd="2" destOrd="0" presId="urn:microsoft.com/office/officeart/2005/8/layout/cycle7"/>
    <dgm:cxn modelId="{2F685E8D-192F-49DA-BB83-144853A30F10}" type="presParOf" srcId="{DD26314F-EFCB-44E6-AA00-984064488A02}" destId="{5069E6EE-9716-4506-8797-C9F558E49FE4}" srcOrd="3" destOrd="0" presId="urn:microsoft.com/office/officeart/2005/8/layout/cycle7"/>
    <dgm:cxn modelId="{288A1520-805C-4DBF-92A6-6EE17998BC88}" type="presParOf" srcId="{5069E6EE-9716-4506-8797-C9F558E49FE4}" destId="{86F36D64-715D-46BE-9B4B-442C8047387E}" srcOrd="0" destOrd="0" presId="urn:microsoft.com/office/officeart/2005/8/layout/cycle7"/>
    <dgm:cxn modelId="{8688DCE5-6089-497A-8981-C37A955A2368}" type="presParOf" srcId="{DD26314F-EFCB-44E6-AA00-984064488A02}" destId="{12359047-A3F1-481C-BEBE-53EF5F11BC2D}" srcOrd="4" destOrd="0" presId="urn:microsoft.com/office/officeart/2005/8/layout/cycle7"/>
    <dgm:cxn modelId="{CB292EE3-AC10-4377-8054-FE456DBDA3DB}" type="presParOf" srcId="{DD26314F-EFCB-44E6-AA00-984064488A02}" destId="{03B0AB33-B519-4BDF-98F8-3C5B8B6EEFB1}" srcOrd="5" destOrd="0" presId="urn:microsoft.com/office/officeart/2005/8/layout/cycle7"/>
    <dgm:cxn modelId="{B500E2B3-9B1E-4518-8B1C-FE0A3A9D6A94}" type="presParOf" srcId="{03B0AB33-B519-4BDF-98F8-3C5B8B6EEFB1}" destId="{120D8CD4-7157-4755-89BD-4DD6FC44D8B6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00F112-0277-44C5-BBFB-2402BD5E5EBC}" type="doc">
      <dgm:prSet loTypeId="urn:microsoft.com/office/officeart/2005/8/layout/hProcess11" loCatId="process" qsTypeId="urn:microsoft.com/office/officeart/2005/8/quickstyle/3d1" qsCatId="3D" csTypeId="urn:microsoft.com/office/officeart/2005/8/colors/accent3_2" csCatId="accent3" phldr="1"/>
      <dgm:spPr/>
    </dgm:pt>
    <dgm:pt modelId="{905DE7F5-9671-4759-A729-FB51270A4A68}">
      <dgm:prSet phldrT="[Текст]"/>
      <dgm:spPr/>
      <dgm:t>
        <a:bodyPr/>
        <a:lstStyle/>
        <a:p>
          <a:r>
            <a:rPr lang="uk-UA" dirty="0" smtClean="0"/>
            <a:t>Оголошена – 20.07.18</a:t>
          </a:r>
          <a:endParaRPr lang="ru-RU" dirty="0"/>
        </a:p>
      </dgm:t>
    </dgm:pt>
    <dgm:pt modelId="{7013279D-6B77-486A-8C23-8B6AEA98307A}" type="parTrans" cxnId="{5393E50E-E21C-4F31-BFE5-9AB5E640EDCE}">
      <dgm:prSet/>
      <dgm:spPr/>
      <dgm:t>
        <a:bodyPr/>
        <a:lstStyle/>
        <a:p>
          <a:endParaRPr lang="ru-RU"/>
        </a:p>
      </dgm:t>
    </dgm:pt>
    <dgm:pt modelId="{3ADAE202-8AA5-4455-ADAE-2005DA153014}" type="sibTrans" cxnId="{5393E50E-E21C-4F31-BFE5-9AB5E640EDCE}">
      <dgm:prSet/>
      <dgm:spPr/>
      <dgm:t>
        <a:bodyPr/>
        <a:lstStyle/>
        <a:p>
          <a:endParaRPr lang="ru-RU"/>
        </a:p>
      </dgm:t>
    </dgm:pt>
    <dgm:pt modelId="{14953963-5C62-466D-AB70-B1132D0250A0}">
      <dgm:prSet phldrT="[Текст]"/>
      <dgm:spPr/>
      <dgm:t>
        <a:bodyPr/>
        <a:lstStyle/>
        <a:p>
          <a:r>
            <a:rPr lang="uk-UA" dirty="0" smtClean="0"/>
            <a:t>Аукціон – 19.11.18</a:t>
          </a:r>
          <a:endParaRPr lang="ru-RU" dirty="0"/>
        </a:p>
      </dgm:t>
    </dgm:pt>
    <dgm:pt modelId="{922CFBFD-55A0-42E5-8D97-EEE34E3397AF}" type="parTrans" cxnId="{5330EE63-6D95-49E5-8679-3E575617A806}">
      <dgm:prSet/>
      <dgm:spPr/>
      <dgm:t>
        <a:bodyPr/>
        <a:lstStyle/>
        <a:p>
          <a:endParaRPr lang="ru-RU"/>
        </a:p>
      </dgm:t>
    </dgm:pt>
    <dgm:pt modelId="{E1C43895-701E-499A-9C3D-8F0047E4348E}" type="sibTrans" cxnId="{5330EE63-6D95-49E5-8679-3E575617A806}">
      <dgm:prSet/>
      <dgm:spPr/>
      <dgm:t>
        <a:bodyPr/>
        <a:lstStyle/>
        <a:p>
          <a:endParaRPr lang="ru-RU"/>
        </a:p>
      </dgm:t>
    </dgm:pt>
    <dgm:pt modelId="{B03024F7-A240-4AFA-B706-C61486070815}">
      <dgm:prSet phldrT="[Текст]"/>
      <dgm:spPr/>
      <dgm:t>
        <a:bodyPr/>
        <a:lstStyle/>
        <a:p>
          <a:r>
            <a:rPr lang="uk-UA" dirty="0" smtClean="0"/>
            <a:t>Укладено договір – 11.12.18</a:t>
          </a:r>
          <a:endParaRPr lang="ru-RU" dirty="0"/>
        </a:p>
      </dgm:t>
    </dgm:pt>
    <dgm:pt modelId="{A71BE5B4-01AE-450D-BD3C-A8C3A5DC0D31}" type="parTrans" cxnId="{8972FB2F-8258-42E9-8B59-990C3AC80BE8}">
      <dgm:prSet/>
      <dgm:spPr/>
      <dgm:t>
        <a:bodyPr/>
        <a:lstStyle/>
        <a:p>
          <a:endParaRPr lang="ru-RU"/>
        </a:p>
      </dgm:t>
    </dgm:pt>
    <dgm:pt modelId="{EF3DDC53-1CCE-4519-BD0E-C198A200D4C0}" type="sibTrans" cxnId="{8972FB2F-8258-42E9-8B59-990C3AC80BE8}">
      <dgm:prSet/>
      <dgm:spPr/>
      <dgm:t>
        <a:bodyPr/>
        <a:lstStyle/>
        <a:p>
          <a:endParaRPr lang="ru-RU"/>
        </a:p>
      </dgm:t>
    </dgm:pt>
    <dgm:pt modelId="{530EE7E5-4640-4331-8089-35277051B2D6}" type="pres">
      <dgm:prSet presAssocID="{A600F112-0277-44C5-BBFB-2402BD5E5EBC}" presName="Name0" presStyleCnt="0">
        <dgm:presLayoutVars>
          <dgm:dir/>
          <dgm:resizeHandles val="exact"/>
        </dgm:presLayoutVars>
      </dgm:prSet>
      <dgm:spPr/>
    </dgm:pt>
    <dgm:pt modelId="{F0A94093-BE05-4968-9626-B468D7F5DF09}" type="pres">
      <dgm:prSet presAssocID="{A600F112-0277-44C5-BBFB-2402BD5E5EBC}" presName="arrow" presStyleLbl="bgShp" presStyleIdx="0" presStyleCnt="1"/>
      <dgm:spPr>
        <a:solidFill>
          <a:schemeClr val="accent2">
            <a:lumMod val="20000"/>
            <a:lumOff val="80000"/>
          </a:schemeClr>
        </a:solidFill>
      </dgm:spPr>
    </dgm:pt>
    <dgm:pt modelId="{F84E68FC-03D9-497F-87B5-89AF4A2130EB}" type="pres">
      <dgm:prSet presAssocID="{A600F112-0277-44C5-BBFB-2402BD5E5EBC}" presName="points" presStyleCnt="0"/>
      <dgm:spPr/>
    </dgm:pt>
    <dgm:pt modelId="{790ECB7D-E7C7-4261-A9F4-F630D7316FB4}" type="pres">
      <dgm:prSet presAssocID="{905DE7F5-9671-4759-A729-FB51270A4A68}" presName="compositeA" presStyleCnt="0"/>
      <dgm:spPr/>
    </dgm:pt>
    <dgm:pt modelId="{C790DD06-3DBC-42A5-B28D-CD47E57BB15C}" type="pres">
      <dgm:prSet presAssocID="{905DE7F5-9671-4759-A729-FB51270A4A68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2FC576-E227-4746-AED8-486233B782DF}" type="pres">
      <dgm:prSet presAssocID="{905DE7F5-9671-4759-A729-FB51270A4A68}" presName="circleA" presStyleLbl="node1" presStyleIdx="0" presStyleCnt="3"/>
      <dgm:spPr/>
    </dgm:pt>
    <dgm:pt modelId="{F9D26E91-5B6B-467B-B882-A96014660BA5}" type="pres">
      <dgm:prSet presAssocID="{905DE7F5-9671-4759-A729-FB51270A4A68}" presName="spaceA" presStyleCnt="0"/>
      <dgm:spPr/>
    </dgm:pt>
    <dgm:pt modelId="{56BCF133-7464-4045-B8F8-DDC8B579DBB6}" type="pres">
      <dgm:prSet presAssocID="{3ADAE202-8AA5-4455-ADAE-2005DA153014}" presName="space" presStyleCnt="0"/>
      <dgm:spPr/>
    </dgm:pt>
    <dgm:pt modelId="{B73E6488-A65C-458E-BA57-EB5F6671CFAE}" type="pres">
      <dgm:prSet presAssocID="{14953963-5C62-466D-AB70-B1132D0250A0}" presName="compositeB" presStyleCnt="0"/>
      <dgm:spPr/>
    </dgm:pt>
    <dgm:pt modelId="{9FEC3160-C827-4766-8FF8-569877F16731}" type="pres">
      <dgm:prSet presAssocID="{14953963-5C62-466D-AB70-B1132D0250A0}" presName="textB" presStyleLbl="revTx" presStyleIdx="1" presStyleCnt="3" custLinFactNeighborX="67217" custLinFactNeighborY="4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B75161-92F5-4E69-A76D-CFA0E155E8FF}" type="pres">
      <dgm:prSet presAssocID="{14953963-5C62-466D-AB70-B1132D0250A0}" presName="circleB" presStyleLbl="node1" presStyleIdx="1" presStyleCnt="3" custLinFactX="100000" custLinFactNeighborX="145012" custLinFactNeighborY="-1623"/>
      <dgm:spPr/>
    </dgm:pt>
    <dgm:pt modelId="{F76D9FFC-8EDA-42D9-9B31-784AAB6C3F60}" type="pres">
      <dgm:prSet presAssocID="{14953963-5C62-466D-AB70-B1132D0250A0}" presName="spaceB" presStyleCnt="0"/>
      <dgm:spPr/>
    </dgm:pt>
    <dgm:pt modelId="{D7B64671-E37B-4BC0-8AAF-EFA66C2C315E}" type="pres">
      <dgm:prSet presAssocID="{E1C43895-701E-499A-9C3D-8F0047E4348E}" presName="space" presStyleCnt="0"/>
      <dgm:spPr/>
    </dgm:pt>
    <dgm:pt modelId="{6A7706C3-C074-403F-809E-25E0FA40ABDA}" type="pres">
      <dgm:prSet presAssocID="{B03024F7-A240-4AFA-B706-C61486070815}" presName="compositeA" presStyleCnt="0"/>
      <dgm:spPr/>
    </dgm:pt>
    <dgm:pt modelId="{EBE1DCF8-85D7-48C2-9BF1-613F54527D21}" type="pres">
      <dgm:prSet presAssocID="{B03024F7-A240-4AFA-B706-C61486070815}" presName="textA" presStyleLbl="revTx" presStyleIdx="2" presStyleCnt="3" custScaleX="1755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70578-97F3-4971-A78A-0F2D04D1D375}" type="pres">
      <dgm:prSet presAssocID="{B03024F7-A240-4AFA-B706-C61486070815}" presName="circleA" presStyleLbl="node1" presStyleIdx="2" presStyleCnt="3"/>
      <dgm:spPr/>
    </dgm:pt>
    <dgm:pt modelId="{D75583E1-A279-45B0-BEB5-FAC29BE8DC73}" type="pres">
      <dgm:prSet presAssocID="{B03024F7-A240-4AFA-B706-C61486070815}" presName="spaceA" presStyleCnt="0"/>
      <dgm:spPr/>
    </dgm:pt>
  </dgm:ptLst>
  <dgm:cxnLst>
    <dgm:cxn modelId="{2F326753-6B1C-49C2-9C05-80CA674FF49F}" type="presOf" srcId="{14953963-5C62-466D-AB70-B1132D0250A0}" destId="{9FEC3160-C827-4766-8FF8-569877F16731}" srcOrd="0" destOrd="0" presId="urn:microsoft.com/office/officeart/2005/8/layout/hProcess11"/>
    <dgm:cxn modelId="{8972FB2F-8258-42E9-8B59-990C3AC80BE8}" srcId="{A600F112-0277-44C5-BBFB-2402BD5E5EBC}" destId="{B03024F7-A240-4AFA-B706-C61486070815}" srcOrd="2" destOrd="0" parTransId="{A71BE5B4-01AE-450D-BD3C-A8C3A5DC0D31}" sibTransId="{EF3DDC53-1CCE-4519-BD0E-C198A200D4C0}"/>
    <dgm:cxn modelId="{5330EE63-6D95-49E5-8679-3E575617A806}" srcId="{A600F112-0277-44C5-BBFB-2402BD5E5EBC}" destId="{14953963-5C62-466D-AB70-B1132D0250A0}" srcOrd="1" destOrd="0" parTransId="{922CFBFD-55A0-42E5-8D97-EEE34E3397AF}" sibTransId="{E1C43895-701E-499A-9C3D-8F0047E4348E}"/>
    <dgm:cxn modelId="{5393E50E-E21C-4F31-BFE5-9AB5E640EDCE}" srcId="{A600F112-0277-44C5-BBFB-2402BD5E5EBC}" destId="{905DE7F5-9671-4759-A729-FB51270A4A68}" srcOrd="0" destOrd="0" parTransId="{7013279D-6B77-486A-8C23-8B6AEA98307A}" sibTransId="{3ADAE202-8AA5-4455-ADAE-2005DA153014}"/>
    <dgm:cxn modelId="{F94C87AF-A00E-41AA-8A9D-7C1DE5511877}" type="presOf" srcId="{A600F112-0277-44C5-BBFB-2402BD5E5EBC}" destId="{530EE7E5-4640-4331-8089-35277051B2D6}" srcOrd="0" destOrd="0" presId="urn:microsoft.com/office/officeart/2005/8/layout/hProcess11"/>
    <dgm:cxn modelId="{6D106FE4-BCAF-445A-AF30-537CD6B9E30C}" type="presOf" srcId="{B03024F7-A240-4AFA-B706-C61486070815}" destId="{EBE1DCF8-85D7-48C2-9BF1-613F54527D21}" srcOrd="0" destOrd="0" presId="urn:microsoft.com/office/officeart/2005/8/layout/hProcess11"/>
    <dgm:cxn modelId="{349E67A9-BDCA-4FCA-9C32-1551590544D1}" type="presOf" srcId="{905DE7F5-9671-4759-A729-FB51270A4A68}" destId="{C790DD06-3DBC-42A5-B28D-CD47E57BB15C}" srcOrd="0" destOrd="0" presId="urn:microsoft.com/office/officeart/2005/8/layout/hProcess11"/>
    <dgm:cxn modelId="{B28E8DC6-5727-4847-93DA-B33B91BB4730}" type="presParOf" srcId="{530EE7E5-4640-4331-8089-35277051B2D6}" destId="{F0A94093-BE05-4968-9626-B468D7F5DF09}" srcOrd="0" destOrd="0" presId="urn:microsoft.com/office/officeart/2005/8/layout/hProcess11"/>
    <dgm:cxn modelId="{5A002CCA-6BF2-4ED6-BF9D-4B2487CC405B}" type="presParOf" srcId="{530EE7E5-4640-4331-8089-35277051B2D6}" destId="{F84E68FC-03D9-497F-87B5-89AF4A2130EB}" srcOrd="1" destOrd="0" presId="urn:microsoft.com/office/officeart/2005/8/layout/hProcess11"/>
    <dgm:cxn modelId="{465CAE2E-C163-4A1F-B866-8F475F5604EB}" type="presParOf" srcId="{F84E68FC-03D9-497F-87B5-89AF4A2130EB}" destId="{790ECB7D-E7C7-4261-A9F4-F630D7316FB4}" srcOrd="0" destOrd="0" presId="urn:microsoft.com/office/officeart/2005/8/layout/hProcess11"/>
    <dgm:cxn modelId="{BCD0431F-550B-4CE3-8B5B-0735065DD7B3}" type="presParOf" srcId="{790ECB7D-E7C7-4261-A9F4-F630D7316FB4}" destId="{C790DD06-3DBC-42A5-B28D-CD47E57BB15C}" srcOrd="0" destOrd="0" presId="urn:microsoft.com/office/officeart/2005/8/layout/hProcess11"/>
    <dgm:cxn modelId="{89A28647-A893-4D3F-B956-6BD1B42E359F}" type="presParOf" srcId="{790ECB7D-E7C7-4261-A9F4-F630D7316FB4}" destId="{762FC576-E227-4746-AED8-486233B782DF}" srcOrd="1" destOrd="0" presId="urn:microsoft.com/office/officeart/2005/8/layout/hProcess11"/>
    <dgm:cxn modelId="{F708EB8D-FD69-430D-BFEA-93438724372D}" type="presParOf" srcId="{790ECB7D-E7C7-4261-A9F4-F630D7316FB4}" destId="{F9D26E91-5B6B-467B-B882-A96014660BA5}" srcOrd="2" destOrd="0" presId="urn:microsoft.com/office/officeart/2005/8/layout/hProcess11"/>
    <dgm:cxn modelId="{8B6BF8D4-13F0-4338-867A-2DD098FB6E41}" type="presParOf" srcId="{F84E68FC-03D9-497F-87B5-89AF4A2130EB}" destId="{56BCF133-7464-4045-B8F8-DDC8B579DBB6}" srcOrd="1" destOrd="0" presId="urn:microsoft.com/office/officeart/2005/8/layout/hProcess11"/>
    <dgm:cxn modelId="{2652FCDB-25B3-4CA2-B59C-40B505C50970}" type="presParOf" srcId="{F84E68FC-03D9-497F-87B5-89AF4A2130EB}" destId="{B73E6488-A65C-458E-BA57-EB5F6671CFAE}" srcOrd="2" destOrd="0" presId="urn:microsoft.com/office/officeart/2005/8/layout/hProcess11"/>
    <dgm:cxn modelId="{BBE1E55B-F457-47F5-A9C7-4890E5852C23}" type="presParOf" srcId="{B73E6488-A65C-458E-BA57-EB5F6671CFAE}" destId="{9FEC3160-C827-4766-8FF8-569877F16731}" srcOrd="0" destOrd="0" presId="urn:microsoft.com/office/officeart/2005/8/layout/hProcess11"/>
    <dgm:cxn modelId="{968081AE-4E88-441B-A1D4-AAE798A575E3}" type="presParOf" srcId="{B73E6488-A65C-458E-BA57-EB5F6671CFAE}" destId="{D2B75161-92F5-4E69-A76D-CFA0E155E8FF}" srcOrd="1" destOrd="0" presId="urn:microsoft.com/office/officeart/2005/8/layout/hProcess11"/>
    <dgm:cxn modelId="{ABA237B4-3925-4B46-AF1A-4DE612ECCAB3}" type="presParOf" srcId="{B73E6488-A65C-458E-BA57-EB5F6671CFAE}" destId="{F76D9FFC-8EDA-42D9-9B31-784AAB6C3F60}" srcOrd="2" destOrd="0" presId="urn:microsoft.com/office/officeart/2005/8/layout/hProcess11"/>
    <dgm:cxn modelId="{B050E3D7-3E91-4677-906D-48EF9822AE81}" type="presParOf" srcId="{F84E68FC-03D9-497F-87B5-89AF4A2130EB}" destId="{D7B64671-E37B-4BC0-8AAF-EFA66C2C315E}" srcOrd="3" destOrd="0" presId="urn:microsoft.com/office/officeart/2005/8/layout/hProcess11"/>
    <dgm:cxn modelId="{D13A9628-8605-43D3-B5E4-D20FF5EFBDCE}" type="presParOf" srcId="{F84E68FC-03D9-497F-87B5-89AF4A2130EB}" destId="{6A7706C3-C074-403F-809E-25E0FA40ABDA}" srcOrd="4" destOrd="0" presId="urn:microsoft.com/office/officeart/2005/8/layout/hProcess11"/>
    <dgm:cxn modelId="{CE5A2E10-5778-4D1E-8431-D98530C6D453}" type="presParOf" srcId="{6A7706C3-C074-403F-809E-25E0FA40ABDA}" destId="{EBE1DCF8-85D7-48C2-9BF1-613F54527D21}" srcOrd="0" destOrd="0" presId="urn:microsoft.com/office/officeart/2005/8/layout/hProcess11"/>
    <dgm:cxn modelId="{1FE9ED04-C91C-4250-B7E5-D2F6C50C305E}" type="presParOf" srcId="{6A7706C3-C074-403F-809E-25E0FA40ABDA}" destId="{BBE70578-97F3-4971-A78A-0F2D04D1D375}" srcOrd="1" destOrd="0" presId="urn:microsoft.com/office/officeart/2005/8/layout/hProcess11"/>
    <dgm:cxn modelId="{A826AD31-117D-4F40-A492-C0728046804A}" type="presParOf" srcId="{6A7706C3-C074-403F-809E-25E0FA40ABDA}" destId="{D75583E1-A279-45B0-BEB5-FAC29BE8DC73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76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35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88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286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85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100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23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53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6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581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061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702EA-846B-427D-AB8A-7A5079485335}" type="datetimeFigureOut">
              <a:rPr lang="ru-RU" smtClean="0"/>
              <a:t>21.06.2019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F1DDB-74D4-4595-BFEC-475FBD25DE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80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32793" y="120149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latin typeface="Consolas" panose="020B0609020204030204" pitchFamily="49" charset="0"/>
              </a:rPr>
              <a:t>УПЕРЕДЖЕННЯ РИЗИКІВ ЗАМОВНИКА ТА УЧАСНИКА ПІД ЧАС ПРОЦЕДУРИ ЗАКУПІВЕЛЬ</a:t>
            </a:r>
            <a:endParaRPr lang="ru-RU" b="1" dirty="0">
              <a:latin typeface="Consolas" panose="020B0609020204030204" pitchFamily="49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05154" y="4665907"/>
            <a:ext cx="6257192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uk-UA" b="1" dirty="0" smtClean="0">
                <a:solidFill>
                  <a:schemeClr val="accent5"/>
                </a:solidFill>
                <a:latin typeface="Bahnschrift SemiCondensed" panose="020B0502040204020203" pitchFamily="34" charset="0"/>
              </a:rPr>
              <a:t>КИВГИЛО ВЛАДИСЛАВ СЕРГ ІЙОВИЧ</a:t>
            </a:r>
          </a:p>
          <a:p>
            <a:pPr algn="l"/>
            <a:r>
              <a:rPr lang="uk-UA" b="1" dirty="0" smtClean="0">
                <a:solidFill>
                  <a:schemeClr val="accent5"/>
                </a:solidFill>
                <a:latin typeface="Bahnschrift SemiCondensed" panose="020B0502040204020203" pitchFamily="34" charset="0"/>
              </a:rPr>
              <a:t>___________________________________________________</a:t>
            </a:r>
          </a:p>
          <a:p>
            <a:pPr algn="l"/>
            <a:r>
              <a:rPr lang="uk-UA" sz="2000" dirty="0" smtClean="0">
                <a:solidFill>
                  <a:schemeClr val="accent5"/>
                </a:solidFill>
                <a:latin typeface="Bahnschrift SemiCondensed" panose="020B0502040204020203" pitchFamily="34" charset="0"/>
              </a:rPr>
              <a:t>НАЧАЛЬНИК ВІДДІЛУ ПУБІЛЧНИХ ЗАКУПІВЕЛЬ</a:t>
            </a:r>
          </a:p>
          <a:p>
            <a:pPr algn="l"/>
            <a:r>
              <a:rPr lang="uk-UA" dirty="0" smtClean="0">
                <a:solidFill>
                  <a:schemeClr val="accent5"/>
                </a:solidFill>
                <a:latin typeface="Bahnschrift SemiCondensed" panose="020B0502040204020203" pitchFamily="34" charset="0"/>
              </a:rPr>
              <a:t>ДЕРЖАВНОЇ УСТАНОВИ «ПРОФЕСІЙНІ ЗАКУПІВЛІ»</a:t>
            </a:r>
            <a:endParaRPr lang="x-none" dirty="0" smtClean="0">
              <a:solidFill>
                <a:schemeClr val="accent5"/>
              </a:solidFill>
              <a:latin typeface="Bahnschrift SemiCondensed" panose="020B0502040204020203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13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6284" y="254977"/>
            <a:ext cx="1607223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12000" b="1" cap="none" spc="0" dirty="0" smtClean="0">
                <a:ln w="22225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2</a:t>
            </a:r>
            <a:endParaRPr lang="ru-RU" sz="12000" b="1" cap="none" spc="0" dirty="0">
              <a:ln w="22225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8708" y="624308"/>
            <a:ext cx="85021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Не розібралися з правом підпису у себе в Установі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367454" y="2532184"/>
            <a:ext cx="70338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dirty="0" smtClean="0"/>
              <a:t>- Директор може мати право підпису договорів до якоїсь граничної межі;</a:t>
            </a:r>
          </a:p>
          <a:p>
            <a:pPr algn="just"/>
            <a:r>
              <a:rPr lang="uk-UA" sz="2000" dirty="0" smtClean="0"/>
              <a:t>- Тендерну документацію готує уповноважена особа за власним підписом, але не підклали довіреність на нього</a:t>
            </a:r>
          </a:p>
          <a:p>
            <a:pPr algn="just"/>
            <a:endParaRPr lang="uk-UA" sz="2000" dirty="0" smtClean="0"/>
          </a:p>
          <a:p>
            <a:pPr algn="just"/>
            <a:r>
              <a:rPr lang="uk-UA" sz="2000" dirty="0" smtClean="0"/>
              <a:t>тощо…</a:t>
            </a:r>
          </a:p>
        </p:txBody>
      </p:sp>
    </p:spTree>
    <p:extLst>
      <p:ext uri="{BB962C8B-B14F-4D97-AF65-F5344CB8AC3E}">
        <p14:creationId xmlns:p14="http://schemas.microsoft.com/office/powerpoint/2010/main" val="96291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6284" y="254977"/>
            <a:ext cx="1607223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12000" b="1" dirty="0">
                <a:ln w="22225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3</a:t>
            </a:r>
            <a:endParaRPr lang="ru-RU" sz="12000" b="1" cap="none" spc="0" dirty="0">
              <a:ln w="22225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8708" y="624308"/>
            <a:ext cx="8502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Забули про державну мову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341077" y="2294792"/>
            <a:ext cx="70338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err="1" smtClean="0"/>
              <a:t>подаючи</a:t>
            </a:r>
            <a:r>
              <a:rPr lang="ru-RU" sz="2000" dirty="0" smtClean="0"/>
              <a:t> </a:t>
            </a:r>
            <a:r>
              <a:rPr lang="ru-RU" sz="2000" dirty="0" err="1"/>
              <a:t>пропозицію</a:t>
            </a:r>
            <a:r>
              <a:rPr lang="ru-RU" sz="2000" dirty="0"/>
              <a:t> </a:t>
            </a:r>
            <a:r>
              <a:rPr lang="ru-RU" sz="2000" dirty="0" err="1" smtClean="0"/>
              <a:t>звертайте</a:t>
            </a:r>
            <a:r>
              <a:rPr lang="ru-RU" sz="2000" dirty="0" smtClean="0"/>
              <a:t> </a:t>
            </a:r>
            <a:r>
              <a:rPr lang="ru-RU" sz="2000" dirty="0" err="1"/>
              <a:t>увагу</a:t>
            </a:r>
            <a:r>
              <a:rPr lang="ru-RU" sz="2000" dirty="0"/>
              <a:t> на </a:t>
            </a:r>
            <a:r>
              <a:rPr lang="ru-RU" sz="2000" dirty="0" err="1"/>
              <a:t>власні</a:t>
            </a:r>
            <a:r>
              <a:rPr lang="ru-RU" sz="2000" dirty="0"/>
              <a:t> </a:t>
            </a:r>
            <a:r>
              <a:rPr lang="ru-RU" sz="2000" dirty="0" err="1" smtClean="0"/>
              <a:t>документи</a:t>
            </a:r>
            <a:r>
              <a:rPr lang="ru-RU" sz="2000" dirty="0" smtClean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були</a:t>
            </a:r>
            <a:r>
              <a:rPr lang="ru-RU" sz="2000" dirty="0"/>
              <a:t> </a:t>
            </a:r>
            <a:r>
              <a:rPr lang="ru-RU" sz="2000" dirty="0" err="1"/>
              <a:t>отримані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складені</a:t>
            </a:r>
            <a:r>
              <a:rPr lang="ru-RU" sz="2000" dirty="0"/>
              <a:t> у </a:t>
            </a:r>
            <a:r>
              <a:rPr lang="ru-RU" sz="2000" dirty="0" err="1"/>
              <a:t>минулих</a:t>
            </a:r>
            <a:r>
              <a:rPr lang="ru-RU" sz="2000" dirty="0"/>
              <a:t> </a:t>
            </a:r>
            <a:r>
              <a:rPr lang="ru-RU" sz="2000" dirty="0" err="1"/>
              <a:t>періодах</a:t>
            </a:r>
            <a:r>
              <a:rPr lang="ru-RU" sz="2000" dirty="0"/>
              <a:t>, як приклад – </a:t>
            </a:r>
            <a:r>
              <a:rPr lang="ru-RU" sz="2000" dirty="0" err="1"/>
              <a:t>накази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прийняття</a:t>
            </a:r>
            <a:r>
              <a:rPr lang="ru-RU" sz="2000" dirty="0"/>
              <a:t> на роботу, </a:t>
            </a:r>
            <a:r>
              <a:rPr lang="ru-RU" sz="2000" dirty="0" err="1"/>
              <a:t>протоколи</a:t>
            </a:r>
            <a:r>
              <a:rPr lang="ru-RU" sz="2000" dirty="0"/>
              <a:t> </a:t>
            </a:r>
            <a:r>
              <a:rPr lang="ru-RU" sz="2000" dirty="0" err="1"/>
              <a:t>зборів</a:t>
            </a:r>
            <a:r>
              <a:rPr lang="ru-RU" sz="2000" dirty="0" smtClean="0"/>
              <a:t>, </a:t>
            </a:r>
            <a:r>
              <a:rPr lang="ru-RU" sz="2000" dirty="0" err="1" smtClean="0"/>
              <a:t>трудові</a:t>
            </a:r>
            <a:r>
              <a:rPr lang="ru-RU" sz="2000" dirty="0" smtClean="0"/>
              <a:t> </a:t>
            </a:r>
            <a:r>
              <a:rPr lang="ru-RU" sz="2000" dirty="0"/>
              <a:t>книжки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val="333694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6284" y="254977"/>
            <a:ext cx="1607223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12000" b="1" dirty="0" smtClean="0">
                <a:ln w="22225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4</a:t>
            </a:r>
            <a:endParaRPr lang="ru-RU" sz="12000" b="1" cap="none" spc="0" dirty="0">
              <a:ln w="22225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8708" y="624308"/>
            <a:ext cx="85021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Не повідомили Замовника про те, що певні норми законодавства не діють у відношенні до Вас, або вашого товару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31172" y="3024552"/>
            <a:ext cx="77372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2000" dirty="0" smtClean="0"/>
              <a:t>ліцензійні умови до Вас, як до постачальника</a:t>
            </a:r>
          </a:p>
          <a:p>
            <a:pPr marL="342900" indent="-342900" algn="just">
              <a:buFontTx/>
              <a:buChar char="-"/>
            </a:pPr>
            <a:r>
              <a:rPr lang="uk-UA" sz="2000" dirty="0" smtClean="0"/>
              <a:t>вимоги до документів щодо якості товару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dirty="0" smtClean="0"/>
              <a:t>тощо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val="424825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6284" y="254977"/>
            <a:ext cx="1607223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12000" b="1" dirty="0">
                <a:ln w="22225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5</a:t>
            </a:r>
            <a:endParaRPr lang="ru-RU" sz="12000" b="1" cap="none" spc="0" dirty="0">
              <a:ln w="22225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4746" y="510008"/>
            <a:ext cx="9458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Не використали Ваше право на ініціацію змін до ТД</a:t>
            </a:r>
            <a:endParaRPr lang="ru-RU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59724" y="2637691"/>
            <a:ext cx="86076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dirty="0" smtClean="0"/>
              <a:t>Не опускайте руки одразу ж після ознайомлення з ТД! </a:t>
            </a:r>
            <a:endParaRPr lang="uk-UA" sz="2000" dirty="0"/>
          </a:p>
          <a:p>
            <a:pPr algn="just"/>
            <a:r>
              <a:rPr lang="uk-UA" sz="2000" dirty="0" smtClean="0"/>
              <a:t>Серед Замовників працюють такі ж люди, які могли просто помилитися і які відкриті до виправлення таких помилок після Ваших звернень.</a:t>
            </a:r>
          </a:p>
          <a:p>
            <a:pPr algn="just"/>
            <a:endParaRPr lang="uk-UA" sz="2400" dirty="0" smtClean="0"/>
          </a:p>
          <a:p>
            <a:pPr algn="just"/>
            <a:r>
              <a:rPr lang="uk-UA" sz="2400" dirty="0" err="1" smtClean="0">
                <a:solidFill>
                  <a:srgbClr val="FF0000"/>
                </a:solidFill>
              </a:rPr>
              <a:t>Пам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uk-UA" sz="2400" dirty="0" err="1" smtClean="0">
                <a:solidFill>
                  <a:srgbClr val="FF0000"/>
                </a:solidFill>
              </a:rPr>
              <a:t>ятайте</a:t>
            </a:r>
            <a:r>
              <a:rPr lang="uk-UA" sz="2400" dirty="0" smtClean="0">
                <a:solidFill>
                  <a:srgbClr val="FF0000"/>
                </a:solidFill>
              </a:rPr>
              <a:t> – «криві» вимоги в ТД це не завжди </a:t>
            </a:r>
            <a:r>
              <a:rPr lang="en-US" sz="2400" b="1" dirty="0" smtClean="0">
                <a:solidFill>
                  <a:srgbClr val="FF0000"/>
                </a:solidFill>
              </a:rPr>
              <a:t>#</a:t>
            </a:r>
            <a:r>
              <a:rPr lang="uk-UA" sz="2400" b="1" dirty="0" smtClean="0">
                <a:solidFill>
                  <a:srgbClr val="FF0000"/>
                </a:solidFill>
              </a:rPr>
              <a:t>зрада</a:t>
            </a:r>
            <a:r>
              <a:rPr lang="uk-UA" sz="2400" dirty="0" smtClean="0">
                <a:solidFill>
                  <a:srgbClr val="FF0000"/>
                </a:solidFill>
              </a:rPr>
              <a:t>, найчастіше – це помилка</a:t>
            </a:r>
          </a:p>
        </p:txBody>
      </p:sp>
    </p:spTree>
    <p:extLst>
      <p:ext uri="{BB962C8B-B14F-4D97-AF65-F5344CB8AC3E}">
        <p14:creationId xmlns:p14="http://schemas.microsoft.com/office/powerpoint/2010/main" val="399756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27938" y="2769631"/>
            <a:ext cx="504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ФІНАНСОВІ  РИЗИКИ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46814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600199" y="1270639"/>
            <a:ext cx="8431823" cy="51874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Фінансові ризики</a:t>
            </a:r>
            <a:endParaRPr lang="ru-RU" sz="20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18033" y="2435716"/>
            <a:ext cx="4422532" cy="111198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000" dirty="0"/>
              <a:t>фінансовий стан замовника (освоєння бюджетних коштів в кінці року);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618033" y="4742431"/>
            <a:ext cx="4422532" cy="5258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 штрафні санкції</a:t>
            </a:r>
            <a:endParaRPr lang="uk-UA" sz="2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18033" y="3882151"/>
            <a:ext cx="4422532" cy="5258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err="1" smtClean="0"/>
              <a:t>оперативно</a:t>
            </a:r>
            <a:r>
              <a:rPr lang="uk-UA" sz="2000" dirty="0" smtClean="0"/>
              <a:t>-господарські санкції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3333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736730" y="502265"/>
            <a:ext cx="4422532" cy="111198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000" dirty="0"/>
              <a:t>фінансовий стан замовника (освоєння бюджетних коштів в кінці року</a:t>
            </a:r>
            <a:r>
              <a:rPr lang="uk-UA" sz="2000" dirty="0" smtClean="0"/>
              <a:t>)</a:t>
            </a:r>
            <a:endParaRPr lang="uk-UA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90236" y="4677508"/>
            <a:ext cx="7420318" cy="13276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215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Єдиний нюанс </a:t>
            </a:r>
            <a:r>
              <a:rPr lang="uk-UA" sz="2215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– у такому випадку суд стає на бік Замовника в частині не сплати ним індексації інфляції та стягнення «прострочки» 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sz="2215" b="1" i="1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90236" y="2083490"/>
            <a:ext cx="7420319" cy="23419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15" dirty="0">
                <a:solidFill>
                  <a:schemeClr val="tx1"/>
                </a:solidFill>
                <a:latin typeface="+mj-lt"/>
                <a:cs typeface="Arial" pitchFamily="34" charset="0"/>
              </a:rPr>
              <a:t>«</a:t>
            </a:r>
            <a:r>
              <a:rPr lang="uk-UA" sz="2215" dirty="0">
                <a:solidFill>
                  <a:schemeClr val="tx1"/>
                </a:solidFill>
                <a:latin typeface="+mj-lt"/>
              </a:rPr>
              <a:t>відсутність бюджетних коштів, передбачених у видатках Державного бюджету України, не виправдовує бездіяльність бюджетної організації і не є підставою для звільнення останнього від своїх грошових зобов'язань та від відповідальності за їх порушення», - </a:t>
            </a:r>
            <a:r>
              <a:rPr lang="uk-UA" sz="2215" b="1" dirty="0" smtClean="0">
                <a:solidFill>
                  <a:schemeClr val="tx1"/>
                </a:solidFill>
                <a:latin typeface="+mj-lt"/>
              </a:rPr>
              <a:t>ВСУ</a:t>
            </a:r>
            <a:r>
              <a:rPr lang="uk-UA" sz="2215" b="1" i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від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12.04.2017 № 3-1601гс16</a:t>
            </a:r>
          </a:p>
          <a:p>
            <a:pPr algn="just"/>
            <a:endParaRPr lang="ru-RU" sz="2215" b="1" i="1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890595" y="514697"/>
            <a:ext cx="4422532" cy="5258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err="1" smtClean="0"/>
              <a:t>оперативно</a:t>
            </a:r>
            <a:r>
              <a:rPr lang="uk-UA" sz="2000" dirty="0" smtClean="0"/>
              <a:t>-господарські санкції</a:t>
            </a:r>
            <a:endParaRPr lang="uk-UA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178169" y="1468315"/>
            <a:ext cx="9847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ч. 1 ст. 235 </a:t>
            </a:r>
            <a:r>
              <a:rPr lang="ru-RU" dirty="0" err="1"/>
              <a:t>Господарського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– ГКУ) </a:t>
            </a:r>
            <a:r>
              <a:rPr lang="ru-RU" dirty="0" err="1" smtClean="0"/>
              <a:t>визначає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оперативно-</a:t>
            </a:r>
            <a:r>
              <a:rPr lang="ru-RU" dirty="0" err="1" smtClean="0"/>
              <a:t>господарські</a:t>
            </a:r>
            <a:r>
              <a:rPr lang="ru-RU" dirty="0" smtClean="0"/>
              <a:t> </a:t>
            </a:r>
            <a:r>
              <a:rPr lang="ru-RU" dirty="0" err="1"/>
              <a:t>санкції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заходи оперативного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правопорушника</a:t>
            </a:r>
            <a:r>
              <a:rPr lang="ru-RU" dirty="0"/>
              <a:t> з метою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повторення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самими сторонами </a:t>
            </a:r>
            <a:r>
              <a:rPr lang="ru-RU" dirty="0" err="1"/>
              <a:t>зобов'язання</a:t>
            </a:r>
            <a:r>
              <a:rPr lang="ru-RU" dirty="0"/>
              <a:t> в </a:t>
            </a:r>
            <a:r>
              <a:rPr lang="ru-RU" dirty="0" err="1"/>
              <a:t>односторонньому</a:t>
            </a:r>
            <a:r>
              <a:rPr lang="ru-RU" dirty="0"/>
              <a:t> порядку.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2662" y="3130062"/>
            <a:ext cx="9970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FF0000"/>
                </a:solidFill>
              </a:rPr>
              <a:t>оперативно-</a:t>
            </a:r>
            <a:r>
              <a:rPr lang="ru-RU" dirty="0" err="1">
                <a:solidFill>
                  <a:srgbClr val="FF0000"/>
                </a:solidFill>
              </a:rPr>
              <a:t>господарські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санкції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застосовує</a:t>
            </a:r>
            <a:r>
              <a:rPr lang="ru-RU" dirty="0">
                <a:solidFill>
                  <a:srgbClr val="FF0000"/>
                </a:solidFill>
              </a:rPr>
              <a:t> сторона, яка </a:t>
            </a:r>
            <a:r>
              <a:rPr lang="ru-RU" dirty="0" err="1">
                <a:solidFill>
                  <a:srgbClr val="FF0000"/>
                </a:solidFill>
              </a:rPr>
              <a:t>потерпіла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від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правопорушення</a:t>
            </a:r>
            <a:r>
              <a:rPr lang="ru-RU" dirty="0">
                <a:solidFill>
                  <a:srgbClr val="FF0000"/>
                </a:solidFill>
              </a:rPr>
              <a:t>, у </a:t>
            </a:r>
            <a:r>
              <a:rPr lang="ru-RU" dirty="0" err="1">
                <a:solidFill>
                  <a:srgbClr val="FF0000"/>
                </a:solidFill>
              </a:rPr>
              <a:t>позасудовому</a:t>
            </a:r>
            <a:r>
              <a:rPr lang="ru-RU" dirty="0">
                <a:solidFill>
                  <a:srgbClr val="FF0000"/>
                </a:solidFill>
              </a:rPr>
              <a:t> порядку та без </a:t>
            </a:r>
            <a:r>
              <a:rPr lang="ru-RU" dirty="0" err="1">
                <a:solidFill>
                  <a:srgbClr val="FF0000"/>
                </a:solidFill>
              </a:rPr>
              <a:t>попереднього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пред'явлення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претензії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порушнику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зобов'язання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2662" y="4211515"/>
            <a:ext cx="9952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 </a:t>
            </a:r>
            <a:r>
              <a:rPr lang="ru-RU" dirty="0"/>
              <a:t>силу </a:t>
            </a:r>
            <a:r>
              <a:rPr lang="ru-RU" dirty="0" err="1"/>
              <a:t>норми</a:t>
            </a:r>
            <a:r>
              <a:rPr lang="ru-RU" dirty="0"/>
              <a:t> ч. 2 ст. 235 ГКУ до </a:t>
            </a:r>
            <a:r>
              <a:rPr lang="ru-RU" dirty="0" err="1"/>
              <a:t>суб'єкта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порушив </a:t>
            </a:r>
            <a:r>
              <a:rPr lang="ru-RU" dirty="0" err="1"/>
              <a:t>господарське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застосовані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оперативно-</a:t>
            </a:r>
            <a:r>
              <a:rPr lang="ru-RU" dirty="0" err="1"/>
              <a:t>господарські</a:t>
            </a:r>
            <a:r>
              <a:rPr lang="ru-RU" dirty="0"/>
              <a:t> </a:t>
            </a:r>
            <a:r>
              <a:rPr lang="ru-RU" dirty="0" err="1"/>
              <a:t>санкції</a:t>
            </a:r>
            <a:r>
              <a:rPr lang="ru-RU" dirty="0"/>
              <a:t>,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договором</a:t>
            </a:r>
          </a:p>
        </p:txBody>
      </p:sp>
    </p:spTree>
    <p:extLst>
      <p:ext uri="{BB962C8B-B14F-4D97-AF65-F5344CB8AC3E}">
        <p14:creationId xmlns:p14="http://schemas.microsoft.com/office/powerpoint/2010/main" val="337595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3484" y="870439"/>
            <a:ext cx="8774723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err="1" smtClean="0"/>
              <a:t>Загальний</a:t>
            </a:r>
            <a:r>
              <a:rPr lang="ru-RU" sz="2400" dirty="0" smtClean="0"/>
              <a:t> </a:t>
            </a:r>
            <a:r>
              <a:rPr lang="ru-RU" sz="2400" dirty="0" err="1"/>
              <a:t>перелік</a:t>
            </a:r>
            <a:r>
              <a:rPr lang="ru-RU" sz="2400" dirty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оперативно-</a:t>
            </a:r>
            <a:r>
              <a:rPr lang="ru-RU" sz="2400" dirty="0" err="1"/>
              <a:t>господарських</a:t>
            </a:r>
            <a:r>
              <a:rPr lang="ru-RU" sz="2400" dirty="0"/>
              <a:t> </a:t>
            </a:r>
            <a:r>
              <a:rPr lang="ru-RU" sz="2400" dirty="0" err="1"/>
              <a:t>санкцій</a:t>
            </a:r>
            <a:r>
              <a:rPr lang="ru-RU" sz="2400" dirty="0"/>
              <a:t> наведено в ч. 1 ст. 236 </a:t>
            </a:r>
            <a:r>
              <a:rPr lang="ru-RU" sz="2400" dirty="0" smtClean="0"/>
              <a:t>ГКУ, а </a:t>
            </a:r>
            <a:r>
              <a:rPr lang="ru-RU" sz="2400" dirty="0" err="1" smtClean="0"/>
              <a:t>саме</a:t>
            </a:r>
            <a:r>
              <a:rPr lang="ru-RU" sz="2400" dirty="0" smtClean="0"/>
              <a:t> (</a:t>
            </a:r>
            <a:r>
              <a:rPr lang="ru-RU" sz="2400" dirty="0" err="1" smtClean="0"/>
              <a:t>витяг</a:t>
            </a:r>
            <a:r>
              <a:rPr lang="ru-RU" sz="2400" dirty="0" smtClean="0"/>
              <a:t>): </a:t>
            </a:r>
          </a:p>
          <a:p>
            <a:endParaRPr lang="ru-RU" dirty="0" smtClean="0"/>
          </a:p>
          <a:p>
            <a:pPr marL="285750" indent="-285750" algn="just">
              <a:buFontTx/>
              <a:buChar char="-"/>
            </a:pPr>
            <a:r>
              <a:rPr lang="ru-RU" b="1" dirty="0" smtClean="0"/>
              <a:t>одностороння </a:t>
            </a:r>
            <a:r>
              <a:rPr lang="ru-RU" b="1" dirty="0" err="1"/>
              <a:t>відмова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виконання</a:t>
            </a:r>
            <a:r>
              <a:rPr lang="ru-RU" b="1" dirty="0"/>
              <a:t> </a:t>
            </a:r>
            <a:r>
              <a:rPr lang="ru-RU" b="1" dirty="0" err="1"/>
              <a:t>свого</a:t>
            </a:r>
            <a:r>
              <a:rPr lang="ru-RU" b="1" dirty="0"/>
              <a:t> </a:t>
            </a:r>
            <a:r>
              <a:rPr lang="ru-RU" b="1" dirty="0" err="1"/>
              <a:t>зобов'язання</a:t>
            </a:r>
            <a:r>
              <a:rPr lang="ru-RU" dirty="0"/>
              <a:t> </a:t>
            </a:r>
            <a:r>
              <a:rPr lang="ru-RU" dirty="0" err="1"/>
              <a:t>управненою</a:t>
            </a:r>
            <a:r>
              <a:rPr lang="ru-RU" dirty="0"/>
              <a:t> стороною,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звільненням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це</a:t>
            </a:r>
            <a:r>
              <a:rPr lang="ru-RU" dirty="0"/>
              <a:t> -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другою </a:t>
            </a:r>
            <a:r>
              <a:rPr lang="ru-RU" dirty="0" smtClean="0"/>
              <a:t>стороною</a:t>
            </a:r>
          </a:p>
          <a:p>
            <a:pPr algn="just"/>
            <a:endParaRPr lang="ru-RU" dirty="0" smtClean="0"/>
          </a:p>
          <a:p>
            <a:pPr marL="285750" indent="-285750" algn="just">
              <a:buFontTx/>
              <a:buChar char="-"/>
            </a:pPr>
            <a:r>
              <a:rPr lang="ru-RU" b="1" dirty="0" err="1" smtClean="0"/>
              <a:t>відмова</a:t>
            </a:r>
            <a:r>
              <a:rPr lang="ru-RU" b="1" dirty="0" smtClean="0"/>
              <a:t> </a:t>
            </a:r>
            <a:r>
              <a:rPr lang="ru-RU" b="1" dirty="0" err="1"/>
              <a:t>управненої</a:t>
            </a:r>
            <a:r>
              <a:rPr lang="ru-RU" b="1" dirty="0"/>
              <a:t> </a:t>
            </a:r>
            <a:r>
              <a:rPr lang="ru-RU" b="1" dirty="0" err="1"/>
              <a:t>сторони</a:t>
            </a:r>
            <a:r>
              <a:rPr lang="ru-RU" b="1" dirty="0"/>
              <a:t> </a:t>
            </a:r>
            <a:r>
              <a:rPr lang="ru-RU" b="1" dirty="0" err="1"/>
              <a:t>зобов'язання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прийняття</a:t>
            </a:r>
            <a:r>
              <a:rPr lang="ru-RU" b="1" dirty="0"/>
              <a:t> </a:t>
            </a:r>
            <a:r>
              <a:rPr lang="ru-RU" b="1" dirty="0" err="1"/>
              <a:t>подальшого</a:t>
            </a:r>
            <a:r>
              <a:rPr lang="ru-RU" b="1" dirty="0"/>
              <a:t> </a:t>
            </a:r>
            <a:r>
              <a:rPr lang="ru-RU" b="1" dirty="0" err="1"/>
              <a:t>виконання</a:t>
            </a:r>
            <a:r>
              <a:rPr lang="ru-RU" b="1" dirty="0"/>
              <a:t> </a:t>
            </a:r>
            <a:r>
              <a:rPr lang="ru-RU" b="1" dirty="0" err="1"/>
              <a:t>зобов'язання</a:t>
            </a:r>
            <a:r>
              <a:rPr lang="ru-RU" b="1" dirty="0"/>
              <a:t>, </a:t>
            </a:r>
            <a:r>
              <a:rPr lang="ru-RU" b="1" dirty="0" err="1"/>
              <a:t>порушеного</a:t>
            </a:r>
            <a:r>
              <a:rPr lang="ru-RU" b="1" dirty="0"/>
              <a:t> другою </a:t>
            </a:r>
            <a:r>
              <a:rPr lang="ru-RU" b="1" dirty="0" smtClean="0"/>
              <a:t>стороною</a:t>
            </a:r>
            <a:r>
              <a:rPr lang="ru-RU" dirty="0" smtClean="0"/>
              <a:t>  </a:t>
            </a:r>
          </a:p>
          <a:p>
            <a:pPr algn="just"/>
            <a:r>
              <a:rPr lang="ru-RU" dirty="0"/>
              <a:t> </a:t>
            </a:r>
            <a:endParaRPr lang="ru-RU" dirty="0" smtClean="0"/>
          </a:p>
          <a:p>
            <a:pPr marL="285750" indent="-285750" algn="just">
              <a:buFontTx/>
              <a:buChar char="-"/>
            </a:pPr>
            <a:r>
              <a:rPr lang="ru-RU" b="1" dirty="0" err="1" smtClean="0"/>
              <a:t>встановлення</a:t>
            </a:r>
            <a:r>
              <a:rPr lang="ru-RU" b="1" dirty="0" smtClean="0"/>
              <a:t> </a:t>
            </a:r>
            <a:r>
              <a:rPr lang="ru-RU" b="1" dirty="0"/>
              <a:t>в </a:t>
            </a:r>
            <a:r>
              <a:rPr lang="ru-RU" b="1" dirty="0" err="1"/>
              <a:t>односторонньому</a:t>
            </a:r>
            <a:r>
              <a:rPr lang="ru-RU" b="1" dirty="0"/>
              <a:t> порядку на </a:t>
            </a:r>
            <a:r>
              <a:rPr lang="ru-RU" b="1" dirty="0" err="1"/>
              <a:t>майбутнє</a:t>
            </a:r>
            <a:r>
              <a:rPr lang="ru-RU" b="1" dirty="0"/>
              <a:t> </a:t>
            </a:r>
            <a:r>
              <a:rPr lang="ru-RU" b="1" dirty="0" err="1"/>
              <a:t>додаткових</a:t>
            </a:r>
            <a:r>
              <a:rPr lang="ru-RU" b="1" dirty="0"/>
              <a:t> </a:t>
            </a:r>
            <a:r>
              <a:rPr lang="ru-RU" b="1" dirty="0" err="1"/>
              <a:t>гарантій</a:t>
            </a:r>
            <a:r>
              <a:rPr lang="ru-RU" b="1" dirty="0"/>
              <a:t> </a:t>
            </a:r>
            <a:r>
              <a:rPr lang="ru-RU" b="1" dirty="0" err="1"/>
              <a:t>належного</a:t>
            </a:r>
            <a:r>
              <a:rPr lang="ru-RU" b="1" dirty="0"/>
              <a:t> </a:t>
            </a:r>
            <a:r>
              <a:rPr lang="ru-RU" b="1" dirty="0" err="1"/>
              <a:t>виконання</a:t>
            </a:r>
            <a:r>
              <a:rPr lang="ru-RU" b="1" dirty="0"/>
              <a:t> </a:t>
            </a:r>
            <a:r>
              <a:rPr lang="ru-RU" b="1" dirty="0" err="1"/>
              <a:t>зобов'язань</a:t>
            </a:r>
            <a:r>
              <a:rPr lang="ru-RU" b="1" dirty="0"/>
              <a:t> стороною, яка порушила </a:t>
            </a:r>
            <a:r>
              <a:rPr lang="ru-RU" b="1" dirty="0" err="1"/>
              <a:t>зобов'язання</a:t>
            </a:r>
            <a:r>
              <a:rPr lang="ru-RU" dirty="0"/>
              <a:t>: </a:t>
            </a:r>
            <a:r>
              <a:rPr lang="ru-RU" dirty="0" err="1"/>
              <a:t>зміна</a:t>
            </a:r>
            <a:r>
              <a:rPr lang="ru-RU" dirty="0"/>
              <a:t> порядку оплати </a:t>
            </a:r>
            <a:r>
              <a:rPr lang="ru-RU" dirty="0" err="1"/>
              <a:t>продукції</a:t>
            </a:r>
            <a:r>
              <a:rPr lang="ru-RU" dirty="0"/>
              <a:t> (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), </a:t>
            </a:r>
            <a:r>
              <a:rPr lang="ru-RU" dirty="0" err="1"/>
              <a:t>переведення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на </a:t>
            </a:r>
            <a:r>
              <a:rPr lang="ru-RU" dirty="0" err="1"/>
              <a:t>попередню</a:t>
            </a:r>
            <a:r>
              <a:rPr lang="ru-RU" dirty="0"/>
              <a:t> оплату </a:t>
            </a:r>
            <a:r>
              <a:rPr lang="ru-RU" dirty="0" err="1"/>
              <a:t>продукції</a:t>
            </a:r>
            <a:r>
              <a:rPr lang="ru-RU" dirty="0"/>
              <a:t> (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на оплату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 smtClean="0"/>
              <a:t>;</a:t>
            </a:r>
          </a:p>
          <a:p>
            <a:pPr marL="285750" indent="-285750" algn="just">
              <a:buFontTx/>
              <a:buChar char="-"/>
            </a:pPr>
            <a:endParaRPr lang="ru-RU" dirty="0" smtClean="0"/>
          </a:p>
          <a:p>
            <a:pPr marL="285750" indent="-285750" algn="just">
              <a:buFontTx/>
              <a:buChar char="-"/>
            </a:pPr>
            <a:r>
              <a:rPr lang="ru-RU" b="1" dirty="0" err="1"/>
              <a:t>відмова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встановлення</a:t>
            </a:r>
            <a:r>
              <a:rPr lang="ru-RU" b="1" dirty="0"/>
              <a:t> на </a:t>
            </a:r>
            <a:r>
              <a:rPr lang="ru-RU" b="1" dirty="0" err="1"/>
              <a:t>майбутнє</a:t>
            </a:r>
            <a:r>
              <a:rPr lang="ru-RU" b="1" dirty="0"/>
              <a:t> </a:t>
            </a:r>
            <a:r>
              <a:rPr lang="ru-RU" b="1" dirty="0" err="1"/>
              <a:t>господарських</a:t>
            </a:r>
            <a:r>
              <a:rPr lang="ru-RU" b="1" dirty="0"/>
              <a:t> </a:t>
            </a:r>
            <a:r>
              <a:rPr lang="ru-RU" b="1" dirty="0" err="1"/>
              <a:t>відносин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стороною, яка </a:t>
            </a:r>
            <a:r>
              <a:rPr lang="ru-RU" b="1" dirty="0" err="1"/>
              <a:t>порушує</a:t>
            </a:r>
            <a:r>
              <a:rPr lang="ru-RU" b="1" dirty="0"/>
              <a:t> </a:t>
            </a:r>
            <a:r>
              <a:rPr lang="ru-RU" b="1" dirty="0" err="1"/>
              <a:t>зобов'язання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621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6722" y="668216"/>
            <a:ext cx="906486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0000"/>
                </a:solidFill>
              </a:rPr>
              <a:t>ВАЖЛИВО! </a:t>
            </a:r>
          </a:p>
          <a:p>
            <a:pPr algn="just"/>
            <a:endParaRPr lang="ru-RU" dirty="0">
              <a:solidFill>
                <a:srgbClr val="FF0000"/>
              </a:solidFill>
            </a:endParaRPr>
          </a:p>
          <a:p>
            <a:pPr algn="just"/>
            <a:r>
              <a:rPr lang="ru-RU" dirty="0" err="1" smtClean="0"/>
              <a:t>Перелік</a:t>
            </a:r>
            <a:r>
              <a:rPr lang="ru-RU" dirty="0" smtClean="0"/>
              <a:t> </a:t>
            </a:r>
            <a:r>
              <a:rPr lang="ru-RU" dirty="0"/>
              <a:t>оперативно-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санкцій</a:t>
            </a:r>
            <a:r>
              <a:rPr lang="ru-RU" dirty="0"/>
              <a:t>, </a:t>
            </a:r>
            <a:r>
              <a:rPr lang="ru-RU" dirty="0" err="1"/>
              <a:t>встановлений</a:t>
            </a:r>
            <a:r>
              <a:rPr lang="ru-RU" dirty="0"/>
              <a:t> у ч. 1 ст. 236 ГКУ, не є </a:t>
            </a:r>
            <a:r>
              <a:rPr lang="ru-RU" dirty="0" err="1"/>
              <a:t>вичерпним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err="1" smtClean="0"/>
              <a:t>Законодавець</a:t>
            </a:r>
            <a:r>
              <a:rPr lang="ru-RU" dirty="0" smtClean="0"/>
              <a:t> </a:t>
            </a:r>
            <a:r>
              <a:rPr lang="ru-RU" dirty="0"/>
              <a:t>дозволив сторонам </a:t>
            </a:r>
            <a:r>
              <a:rPr lang="ru-RU" dirty="0" err="1"/>
              <a:t>передбачити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оперативно-</a:t>
            </a:r>
            <a:r>
              <a:rPr lang="ru-RU" dirty="0" err="1"/>
              <a:t>господарські</a:t>
            </a:r>
            <a:r>
              <a:rPr lang="ru-RU" dirty="0"/>
              <a:t> </a:t>
            </a:r>
            <a:r>
              <a:rPr lang="ru-RU" dirty="0" err="1"/>
              <a:t>санкції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err="1" smtClean="0"/>
              <a:t>Замовники</a:t>
            </a:r>
            <a:r>
              <a:rPr lang="ru-RU" dirty="0" smtClean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вибрати</a:t>
            </a:r>
            <a:r>
              <a:rPr lang="ru-RU" dirty="0"/>
              <a:t> </a:t>
            </a:r>
            <a:r>
              <a:rPr lang="ru-RU" dirty="0" err="1"/>
              <a:t>якусь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санкцій</a:t>
            </a:r>
            <a:r>
              <a:rPr lang="ru-RU" dirty="0"/>
              <a:t>, </a:t>
            </a:r>
            <a:r>
              <a:rPr lang="ru-RU" dirty="0" err="1"/>
              <a:t>наведених</a:t>
            </a:r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даній</a:t>
            </a:r>
            <a:r>
              <a:rPr lang="ru-RU" dirty="0" smtClean="0"/>
              <a:t> </a:t>
            </a:r>
            <a:r>
              <a:rPr lang="ru-RU" dirty="0" err="1" smtClean="0"/>
              <a:t>статті</a:t>
            </a:r>
            <a:r>
              <a:rPr lang="ru-RU" dirty="0" smtClean="0"/>
              <a:t>, </a:t>
            </a:r>
            <a:r>
              <a:rPr lang="ru-RU" dirty="0" err="1"/>
              <a:t>або</a:t>
            </a:r>
            <a:r>
              <a:rPr lang="ru-RU" dirty="0"/>
              <a:t> ж </a:t>
            </a:r>
            <a:r>
              <a:rPr lang="ru-RU" dirty="0" err="1"/>
              <a:t>передбачити</a:t>
            </a:r>
            <a:r>
              <a:rPr lang="ru-RU" dirty="0"/>
              <a:t> </a:t>
            </a:r>
            <a:r>
              <a:rPr lang="ru-RU" dirty="0" err="1"/>
              <a:t>власну</a:t>
            </a:r>
            <a:r>
              <a:rPr lang="ru-RU" dirty="0"/>
              <a:t> </a:t>
            </a:r>
            <a:r>
              <a:rPr lang="ru-RU" dirty="0" err="1"/>
              <a:t>санкцію</a:t>
            </a:r>
            <a:r>
              <a:rPr lang="ru-RU" dirty="0"/>
              <a:t> в </a:t>
            </a:r>
            <a:r>
              <a:rPr lang="ru-RU" dirty="0" err="1"/>
              <a:t>договорі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3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5562" y="1063869"/>
            <a:ext cx="90297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Компетенції лектора </a:t>
            </a:r>
            <a:endParaRPr lang="uk-UA" b="1" dirty="0" smtClean="0"/>
          </a:p>
          <a:p>
            <a:endParaRPr lang="ru-RU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dirty="0" smtClean="0"/>
              <a:t>Більш </a:t>
            </a:r>
            <a:r>
              <a:rPr lang="uk-UA" dirty="0"/>
              <a:t>ніж 8 років досвіду у сфері публічних закупівель </a:t>
            </a:r>
            <a:endParaRPr lang="uk-UA" dirty="0" smtClean="0"/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dirty="0"/>
              <a:t>Один з провідних учасників реформи публічних закупівель в частині створення централізованих закупівельних </a:t>
            </a:r>
            <a:r>
              <a:rPr lang="uk-UA" dirty="0" smtClean="0"/>
              <a:t>організацій</a:t>
            </a: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dirty="0"/>
              <a:t>6 років аудиторської практики в </a:t>
            </a:r>
            <a:r>
              <a:rPr lang="uk-UA" dirty="0" smtClean="0"/>
              <a:t>Рахунковій палаті </a:t>
            </a:r>
            <a:r>
              <a:rPr lang="uk-UA" dirty="0"/>
              <a:t>України </a:t>
            </a:r>
            <a:endParaRPr lang="uk-UA" dirty="0" smtClean="0"/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dirty="0"/>
              <a:t>З 2017 року - автор статей на закупівельну тематику в журналі «Держзакупівлі</a:t>
            </a:r>
            <a:r>
              <a:rPr lang="uk-UA" dirty="0" smtClean="0"/>
              <a:t>»;</a:t>
            </a:r>
          </a:p>
          <a:p>
            <a:r>
              <a:rPr lang="uk-UA" dirty="0" smtClean="0"/>
              <a:t> 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dirty="0"/>
              <a:t>активний лектор тренінгів, </a:t>
            </a:r>
            <a:r>
              <a:rPr lang="uk-UA" dirty="0" err="1"/>
              <a:t>вебінарів</a:t>
            </a:r>
            <a:r>
              <a:rPr lang="uk-UA" dirty="0"/>
              <a:t>, конференцій з публічних закупівель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8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5031" y="1793631"/>
            <a:ext cx="91791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Оперативно-</a:t>
            </a:r>
            <a:r>
              <a:rPr lang="ru-RU" dirty="0" err="1" smtClean="0"/>
              <a:t>господарські</a:t>
            </a:r>
            <a:r>
              <a:rPr lang="ru-RU" dirty="0" smtClean="0"/>
              <a:t> </a:t>
            </a:r>
            <a:r>
              <a:rPr lang="ru-RU" dirty="0" err="1"/>
              <a:t>санкції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незалежно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від</a:t>
            </a:r>
            <a:r>
              <a:rPr lang="ru-RU" b="1" dirty="0">
                <a:solidFill>
                  <a:srgbClr val="FF0000"/>
                </a:solidFill>
              </a:rPr>
              <a:t> вини </a:t>
            </a:r>
            <a:r>
              <a:rPr lang="ru-RU" b="1" dirty="0" err="1">
                <a:solidFill>
                  <a:srgbClr val="FF0000"/>
                </a:solidFill>
              </a:rPr>
              <a:t>суб'єкта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який</a:t>
            </a:r>
            <a:r>
              <a:rPr lang="ru-RU" b="1" dirty="0">
                <a:solidFill>
                  <a:srgbClr val="FF0000"/>
                </a:solidFill>
              </a:rPr>
              <a:t> порушив </a:t>
            </a:r>
            <a:r>
              <a:rPr lang="ru-RU" b="1" dirty="0" err="1">
                <a:solidFill>
                  <a:srgbClr val="FF0000"/>
                </a:solidFill>
              </a:rPr>
              <a:t>господарське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зобов'язання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err="1" smtClean="0"/>
              <a:t>Підставою</a:t>
            </a:r>
            <a:r>
              <a:rPr lang="ru-RU" dirty="0" smtClean="0"/>
              <a:t> </a:t>
            </a:r>
            <a:r>
              <a:rPr lang="ru-RU" dirty="0" err="1"/>
              <a:t>застосування</a:t>
            </a:r>
            <a:r>
              <a:rPr lang="ru-RU" dirty="0"/>
              <a:t> таких </a:t>
            </a:r>
            <a:r>
              <a:rPr lang="ru-RU" dirty="0" err="1"/>
              <a:t>санкцій</a:t>
            </a:r>
            <a:r>
              <a:rPr lang="ru-RU" dirty="0"/>
              <a:t> є один </a:t>
            </a:r>
            <a:r>
              <a:rPr lang="ru-RU" dirty="0" err="1"/>
              <a:t>тільки</a:t>
            </a:r>
            <a:r>
              <a:rPr lang="ru-RU" dirty="0"/>
              <a:t> факт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господарського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другою </a:t>
            </a:r>
            <a:r>
              <a:rPr lang="ru-RU" dirty="0" smtClean="0"/>
              <a:t>стороною (на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стягнення</a:t>
            </a:r>
            <a:r>
              <a:rPr lang="ru-RU" dirty="0" smtClean="0"/>
              <a:t> </a:t>
            </a:r>
            <a:r>
              <a:rPr lang="ru-RU" dirty="0" err="1"/>
              <a:t>збитків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штрафних</a:t>
            </a:r>
            <a:r>
              <a:rPr lang="ru-RU" dirty="0"/>
              <a:t> </a:t>
            </a:r>
            <a:r>
              <a:rPr lang="ru-RU" dirty="0" err="1"/>
              <a:t>санкцій</a:t>
            </a:r>
            <a:r>
              <a:rPr lang="ru-RU" dirty="0"/>
              <a:t>, коли </a:t>
            </a:r>
            <a:r>
              <a:rPr lang="ru-RU" dirty="0" err="1"/>
              <a:t>відсутність</a:t>
            </a:r>
            <a:r>
              <a:rPr lang="ru-RU" dirty="0"/>
              <a:t> вини </a:t>
            </a:r>
            <a:r>
              <a:rPr lang="ru-RU" dirty="0" err="1"/>
              <a:t>допускається</a:t>
            </a:r>
            <a:r>
              <a:rPr lang="ru-RU" dirty="0"/>
              <a:t> як </a:t>
            </a:r>
            <a:r>
              <a:rPr lang="ru-RU" dirty="0" err="1"/>
              <a:t>виняток</a:t>
            </a:r>
            <a:r>
              <a:rPr lang="ru-RU" dirty="0"/>
              <a:t>, </a:t>
            </a:r>
            <a:r>
              <a:rPr lang="ru-RU" dirty="0" err="1"/>
              <a:t>зазначений</a:t>
            </a:r>
            <a:r>
              <a:rPr lang="ru-RU" dirty="0"/>
              <a:t> у </a:t>
            </a:r>
            <a:r>
              <a:rPr lang="ru-RU" dirty="0" err="1"/>
              <a:t>законі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 smtClean="0"/>
              <a:t>договорі</a:t>
            </a:r>
            <a:r>
              <a:rPr lang="ru-RU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80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7D4451CF-E74E-498B-B10C-3F1FEFFD7221}"/>
              </a:ext>
            </a:extLst>
          </p:cNvPr>
          <p:cNvSpPr txBox="1">
            <a:spLocks/>
          </p:cNvSpPr>
          <p:nvPr/>
        </p:nvSpPr>
        <p:spPr>
          <a:xfrm>
            <a:off x="707471" y="5100705"/>
            <a:ext cx="5304700" cy="157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uk-UA" b="1" dirty="0" smtClean="0">
                <a:solidFill>
                  <a:schemeClr val="bg1"/>
                </a:solidFill>
                <a:latin typeface="Bahnschrift SemiCondensed" panose="020B0502040204020203" pitchFamily="34" charset="0"/>
              </a:rPr>
              <a:t>__________________________________________________</a:t>
            </a:r>
          </a:p>
          <a:p>
            <a:pPr marL="0" indent="0">
              <a:buFont typeface="Wingdings 3" charset="2"/>
              <a:buNone/>
            </a:pPr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Condensed" panose="020B0502040204020203" pitchFamily="34" charset="0"/>
              </a:rPr>
              <a:t>    </a:t>
            </a: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Condensed" panose="020B0502040204020203" pitchFamily="34" charset="0"/>
              </a:rPr>
              <a:t>063 – 835 – 07 – 75 </a:t>
            </a:r>
          </a:p>
          <a:p>
            <a:pPr marL="0" indent="0">
              <a:buFont typeface="Wingdings 3" charset="2"/>
              <a:buNone/>
            </a:pPr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Condensed" panose="020B0502040204020203" pitchFamily="34" charset="0"/>
              </a:rPr>
              <a:t>    KIVGILOVLD@GMAIL.COM</a:t>
            </a:r>
            <a:endParaRPr lang="uk-UA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7" name="Подзаголовок 4"/>
          <p:cNvSpPr txBox="1">
            <a:spLocks/>
          </p:cNvSpPr>
          <p:nvPr/>
        </p:nvSpPr>
        <p:spPr>
          <a:xfrm>
            <a:off x="375131" y="3909768"/>
            <a:ext cx="6257192" cy="1655762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b="1" dirty="0" smtClean="0">
                <a:solidFill>
                  <a:schemeClr val="accent5"/>
                </a:solidFill>
                <a:latin typeface="Bahnschrift SemiCondensed" panose="020B0502040204020203" pitchFamily="34" charset="0"/>
              </a:rPr>
              <a:t>КИВГИЛО ВЛАДИСЛАВ СЕРГ ІЙОВИЧ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chemeClr val="accent5"/>
                </a:solidFill>
                <a:latin typeface="Bahnschrift SemiCondensed" panose="020B0502040204020203" pitchFamily="34" charset="0"/>
              </a:rPr>
              <a:t>___________________________________________________</a:t>
            </a:r>
          </a:p>
          <a:p>
            <a:pPr marL="0" indent="0">
              <a:buNone/>
            </a:pPr>
            <a:r>
              <a:rPr lang="uk-UA" sz="2000" dirty="0" smtClean="0">
                <a:solidFill>
                  <a:schemeClr val="accent5"/>
                </a:solidFill>
                <a:latin typeface="Bahnschrift SemiCondensed" panose="020B0502040204020203" pitchFamily="34" charset="0"/>
              </a:rPr>
              <a:t>НАЧАЛЬНИК ВІДДІЛУ ПУБІЛЧНИХ ЗАКУПІВЕЛЬ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accent5"/>
                </a:solidFill>
                <a:latin typeface="Bahnschrift SemiCondensed" panose="020B0502040204020203" pitchFamily="34" charset="0"/>
              </a:rPr>
              <a:t>ДЕРЖАВНОЇ УСТАНОВИ «ПРОФЕСІЙНІ ЗАКУПІВЛІ»</a:t>
            </a:r>
            <a:endParaRPr lang="x-none" dirty="0" smtClean="0">
              <a:solidFill>
                <a:schemeClr val="accent5"/>
              </a:solidFill>
              <a:latin typeface="Bahnschrift SemiCondensed" panose="020B0502040204020203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" name="Рисунок 7" descr="Original file ‎ (SVG file, nominally 256 × 256 pixels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979" y="5565530"/>
            <a:ext cx="248492" cy="248492"/>
          </a:xfrm>
          <a:prstGeom prst="rect">
            <a:avLst/>
          </a:prstGeom>
        </p:spPr>
      </p:pic>
      <p:pic>
        <p:nvPicPr>
          <p:cNvPr id="9" name="Рисунок 8" descr="Etablissements FRADET - Actualité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25" y="5931937"/>
            <a:ext cx="461525" cy="31441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4E7CEF47-4CF2-4678-A1E6-BFAEE5A74C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9700" y="2685265"/>
            <a:ext cx="2523392" cy="3276509"/>
          </a:xfrm>
          <a:prstGeom prst="roundRect">
            <a:avLst>
              <a:gd name="adj" fmla="val 30733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4BD6F34-5F4B-4EA7-AB57-748EDA96B9E7}"/>
              </a:ext>
            </a:extLst>
          </p:cNvPr>
          <p:cNvSpPr txBox="1"/>
          <p:nvPr/>
        </p:nvSpPr>
        <p:spPr>
          <a:xfrm>
            <a:off x="9501546" y="5592442"/>
            <a:ext cx="1812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</a:rPr>
              <a:t>CPB.ORG.UA</a:t>
            </a:r>
            <a:endParaRPr lang="x-none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1AD22C61-E0CE-44FD-88B7-E9B9ECC93DAA}"/>
              </a:ext>
            </a:extLst>
          </p:cNvPr>
          <p:cNvSpPr/>
          <p:nvPr/>
        </p:nvSpPr>
        <p:spPr>
          <a:xfrm>
            <a:off x="4723784" y="1228334"/>
            <a:ext cx="354053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Дякую </a:t>
            </a:r>
            <a:r>
              <a:rPr lang="uk-UA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за </a:t>
            </a:r>
            <a:r>
              <a:rPr lang="uk-UA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увагу</a:t>
            </a:r>
            <a:r>
              <a:rPr lang="uk-UA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!</a:t>
            </a:r>
            <a:endParaRPr lang="ru-RU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145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4701" y="369276"/>
            <a:ext cx="5679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РИЗИКИ </a:t>
            </a:r>
            <a:r>
              <a:rPr lang="uk-UA" b="1" u="sng" dirty="0" smtClean="0"/>
              <a:t>ПІД ЧАС ПРОВЕДЕННЯ </a:t>
            </a:r>
            <a:r>
              <a:rPr lang="uk-UA" b="1" dirty="0" smtClean="0"/>
              <a:t>ПРОЦЕДУРИ ЗАКУПІВЛІ</a:t>
            </a:r>
          </a:p>
          <a:p>
            <a:endParaRPr lang="ru-RU" b="1" dirty="0"/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143452"/>
              </p:ext>
            </p:extLst>
          </p:nvPr>
        </p:nvGraphicFramePr>
        <p:xfrm>
          <a:off x="1478084" y="1176743"/>
          <a:ext cx="8800124" cy="5150867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4400062">
                  <a:extLst>
                    <a:ext uri="{9D8B030D-6E8A-4147-A177-3AD203B41FA5}">
                      <a16:colId xmlns:a16="http://schemas.microsoft.com/office/drawing/2014/main" xmlns="" val="3023648621"/>
                    </a:ext>
                  </a:extLst>
                </a:gridCol>
                <a:gridCol w="4400062">
                  <a:extLst>
                    <a:ext uri="{9D8B030D-6E8A-4147-A177-3AD203B41FA5}">
                      <a16:colId xmlns:a16="http://schemas.microsoft.com/office/drawing/2014/main" xmlns="" val="4087790443"/>
                    </a:ext>
                  </a:extLst>
                </a:gridCol>
              </a:tblGrid>
              <a:tr h="389711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ЗАМОВНИК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УЧАСНИК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78056149"/>
                  </a:ext>
                </a:extLst>
              </a:tr>
              <a:tr h="3897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Зміщення кінцевої дати завершення процедури («Розтягування в часі»)</a:t>
                      </a:r>
                      <a:endParaRPr lang="ru-RU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 smtClean="0"/>
                        <a:t>Некомпетентність Замовника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256287295"/>
                  </a:ext>
                </a:extLst>
              </a:tr>
              <a:tr h="6726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Не проведення</a:t>
                      </a:r>
                      <a:r>
                        <a:rPr lang="uk-UA" baseline="0" dirty="0" smtClean="0"/>
                        <a:t> процедури закупівлі</a:t>
                      </a:r>
                      <a:endParaRPr lang="ru-RU" dirty="0" smtClean="0"/>
                    </a:p>
                    <a:p>
                      <a:pPr algn="l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Некомпетентність Учасника</a:t>
                      </a:r>
                      <a:endParaRPr lang="ru-RU" dirty="0" smtClean="0"/>
                    </a:p>
                    <a:p>
                      <a:pPr algn="l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885861232"/>
                  </a:ext>
                </a:extLst>
              </a:tr>
              <a:tr h="672652">
                <a:tc>
                  <a:txBody>
                    <a:bodyPr/>
                    <a:lstStyle/>
                    <a:p>
                      <a:pPr algn="l"/>
                      <a:r>
                        <a:rPr lang="uk-UA" dirty="0" smtClean="0"/>
                        <a:t>Відповідальність за </a:t>
                      </a:r>
                      <a:r>
                        <a:rPr lang="uk-UA" baseline="0" dirty="0" smtClean="0"/>
                        <a:t>помилки при проведенні процедури контролюючими органами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Корупційна</a:t>
                      </a:r>
                      <a:r>
                        <a:rPr lang="uk-UA" baseline="0" dirty="0" smtClean="0"/>
                        <a:t> складова у ТК Замовника</a:t>
                      </a:r>
                      <a:endParaRPr lang="ru-RU" dirty="0" smtClean="0"/>
                    </a:p>
                    <a:p>
                      <a:pPr algn="l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052907255"/>
                  </a:ext>
                </a:extLst>
              </a:tr>
              <a:tr h="672652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 smtClean="0"/>
                        <a:t>Надзвичайна активність конкурентів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858453795"/>
                  </a:ext>
                </a:extLst>
              </a:tr>
              <a:tr h="672652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Фінансові ризики, </a:t>
                      </a:r>
                      <a:r>
                        <a:rPr lang="uk-UA" dirty="0" err="1" smtClean="0"/>
                        <a:t>пов</a:t>
                      </a:r>
                      <a:r>
                        <a:rPr lang="en-US" dirty="0" smtClean="0"/>
                        <a:t>’</a:t>
                      </a:r>
                      <a:r>
                        <a:rPr lang="uk-UA" dirty="0" err="1" smtClean="0"/>
                        <a:t>язані</a:t>
                      </a:r>
                      <a:r>
                        <a:rPr lang="uk-UA" dirty="0" smtClean="0"/>
                        <a:t> з умовами договору (умови оплати, штрафні санкції тощо)</a:t>
                      </a:r>
                      <a:endParaRPr lang="ru-RU" dirty="0" smtClean="0"/>
                    </a:p>
                    <a:p>
                      <a:pPr algn="l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636063599"/>
                  </a:ext>
                </a:extLst>
              </a:tr>
              <a:tr h="672652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 smtClean="0"/>
                        <a:t>Відміна процедури</a:t>
                      </a:r>
                      <a:r>
                        <a:rPr lang="uk-UA" baseline="0" dirty="0" smtClean="0"/>
                        <a:t> після визначення переможця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90153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285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6384" y="668215"/>
            <a:ext cx="135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ЗАМОВНИК</a:t>
            </a:r>
            <a:endParaRPr lang="ru-RU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993531" y="1318846"/>
            <a:ext cx="3059723" cy="16353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uk-UA" sz="2000" dirty="0"/>
              <a:t>Зміщення кінцевої дати завершення процедури («Розтягування в часі»)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153399" y="668215"/>
            <a:ext cx="135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УЧАСНИК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781800" y="1802424"/>
            <a:ext cx="3883269" cy="51874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/>
              <a:t>Некомпетентність Замовника</a:t>
            </a:r>
            <a:endParaRPr lang="ru-RU" sz="20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93531" y="3458307"/>
            <a:ext cx="3059723" cy="16353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uk-UA" sz="2000" dirty="0" smtClean="0"/>
              <a:t>Не проведення </a:t>
            </a:r>
            <a:r>
              <a:rPr lang="uk-UA" sz="2000" dirty="0"/>
              <a:t>процедури закупівлі</a:t>
            </a:r>
            <a:endParaRPr lang="ru-RU" sz="20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81799" y="2526324"/>
            <a:ext cx="3883270" cy="51874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/>
              <a:t>Некомпетентність </a:t>
            </a:r>
            <a:r>
              <a:rPr lang="uk-UA" sz="2000" dirty="0" smtClean="0"/>
              <a:t>Учасника</a:t>
            </a:r>
            <a:endParaRPr lang="ru-RU" sz="2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81799" y="3250224"/>
            <a:ext cx="3883270" cy="51874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/>
              <a:t>Надзвичайна активність конкурентів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81799" y="4053254"/>
            <a:ext cx="3883270" cy="51874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Фінансові ризики</a:t>
            </a:r>
            <a:endParaRPr lang="ru-RU" sz="2000" dirty="0"/>
          </a:p>
        </p:txBody>
      </p:sp>
      <p:cxnSp>
        <p:nvCxnSpPr>
          <p:cNvPr id="11" name="Прямая со стрелкой 10"/>
          <p:cNvCxnSpPr>
            <a:stCxn id="5" idx="1"/>
          </p:cNvCxnSpPr>
          <p:nvPr/>
        </p:nvCxnSpPr>
        <p:spPr>
          <a:xfrm flipH="1" flipV="1">
            <a:off x="4053251" y="2022233"/>
            <a:ext cx="2728549" cy="39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7" idx="1"/>
          </p:cNvCxnSpPr>
          <p:nvPr/>
        </p:nvCxnSpPr>
        <p:spPr>
          <a:xfrm flipH="1" flipV="1">
            <a:off x="4053254" y="2206871"/>
            <a:ext cx="2728545" cy="578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8" idx="1"/>
          </p:cNvCxnSpPr>
          <p:nvPr/>
        </p:nvCxnSpPr>
        <p:spPr>
          <a:xfrm flipH="1" flipV="1">
            <a:off x="4053254" y="2469177"/>
            <a:ext cx="2728545" cy="1040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9" idx="1"/>
          </p:cNvCxnSpPr>
          <p:nvPr/>
        </p:nvCxnSpPr>
        <p:spPr>
          <a:xfrm flipH="1" flipV="1">
            <a:off x="4053254" y="2781307"/>
            <a:ext cx="2728545" cy="1531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9" idx="1"/>
            <a:endCxn id="6" idx="3"/>
          </p:cNvCxnSpPr>
          <p:nvPr/>
        </p:nvCxnSpPr>
        <p:spPr>
          <a:xfrm flipH="1" flipV="1">
            <a:off x="4053254" y="4275992"/>
            <a:ext cx="2728545" cy="366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4053253" y="3525715"/>
            <a:ext cx="2728546" cy="555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7" idx="1"/>
          </p:cNvCxnSpPr>
          <p:nvPr/>
        </p:nvCxnSpPr>
        <p:spPr>
          <a:xfrm flipH="1">
            <a:off x="4053252" y="2785697"/>
            <a:ext cx="2728547" cy="11224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5" idx="1"/>
          </p:cNvCxnSpPr>
          <p:nvPr/>
        </p:nvCxnSpPr>
        <p:spPr>
          <a:xfrm flipH="1">
            <a:off x="4053252" y="2061797"/>
            <a:ext cx="2728548" cy="1630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01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49" y="167054"/>
            <a:ext cx="11924851" cy="655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6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861364266"/>
              </p:ext>
            </p:extLst>
          </p:nvPr>
        </p:nvGraphicFramePr>
        <p:xfrm>
          <a:off x="2084754" y="58778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948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83499216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28800" y="458056"/>
            <a:ext cx="8080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Тривала 145 календарних днів, або </a:t>
            </a:r>
            <a:r>
              <a:rPr lang="uk-UA" sz="2800" b="1" dirty="0" smtClean="0">
                <a:solidFill>
                  <a:srgbClr val="FF0000"/>
                </a:solidFill>
              </a:rPr>
              <a:t>40%</a:t>
            </a:r>
            <a:r>
              <a:rPr lang="uk-UA" sz="2800" b="1" dirty="0" smtClean="0"/>
              <a:t> 2018 року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02181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1" y="1178169"/>
            <a:ext cx="11289322" cy="2321168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uk-UA" b="1" dirty="0" smtClean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uk-U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ТОП «5» </a:t>
            </a:r>
            <a:r>
              <a:rPr lang="uk-UA" b="1" dirty="0" smtClean="0">
                <a:latin typeface="Consolas" panose="020B0609020204030204" pitchFamily="49" charset="0"/>
              </a:rPr>
              <a:t/>
            </a:r>
            <a:br>
              <a:rPr lang="uk-UA" b="1" dirty="0" smtClean="0">
                <a:latin typeface="Consolas" panose="020B0609020204030204" pitchFamily="49" charset="0"/>
              </a:rPr>
            </a:br>
            <a:r>
              <a:rPr lang="uk-UA" b="1" dirty="0" smtClean="0">
                <a:latin typeface="Consolas" panose="020B0609020204030204" pitchFamily="49" charset="0"/>
              </a:rPr>
              <a:t>ПОМИЛОК ПОСТАЧАЛЬНИКА ПРИ ПОДАЧІ ДОКУМЕНТІВ</a:t>
            </a:r>
            <a:endParaRPr lang="ru-RU" b="1" dirty="0">
              <a:latin typeface="Consolas" panose="020B0609020204030204" pitchFamily="49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0533">
            <a:off x="7096359" y="3601874"/>
            <a:ext cx="4303081" cy="2419403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1444870" y="580293"/>
            <a:ext cx="3883269" cy="51874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/>
              <a:t>Некомпетентність Замовника</a:t>
            </a:r>
            <a:endParaRPr lang="ru-RU" sz="20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74068" y="580293"/>
            <a:ext cx="3883270" cy="51874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/>
              <a:t>Некомпетентність </a:t>
            </a:r>
            <a:r>
              <a:rPr lang="uk-UA" sz="2000" dirty="0" smtClean="0"/>
              <a:t>Учасника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4224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6284" y="254977"/>
            <a:ext cx="1607223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0" b="1" cap="none" spc="0" dirty="0" smtClean="0">
                <a:ln w="22225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</a:t>
            </a:r>
            <a:endParaRPr lang="ru-RU" sz="12000" b="1" cap="none" spc="0" dirty="0">
              <a:ln w="22225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8708" y="624308"/>
            <a:ext cx="85021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Вважаєте, що існують необов</a:t>
            </a:r>
            <a:r>
              <a:rPr lang="en-US" sz="3600" b="1" dirty="0" smtClean="0"/>
              <a:t>’</a:t>
            </a:r>
            <a:r>
              <a:rPr lang="uk-UA" sz="3600" b="1" dirty="0" err="1" smtClean="0"/>
              <a:t>язкові</a:t>
            </a:r>
            <a:endParaRPr lang="uk-UA" sz="3600" b="1" dirty="0" smtClean="0"/>
          </a:p>
          <a:p>
            <a:pPr algn="ctr"/>
            <a:r>
              <a:rPr lang="uk-UA" sz="3600" b="1" dirty="0" smtClean="0"/>
              <a:t> (не важливі) документи в ТД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367454" y="2532184"/>
            <a:ext cx="64447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dirty="0" smtClean="0"/>
              <a:t>- Лист з підтвердженням щодо істотних умов договору</a:t>
            </a:r>
          </a:p>
          <a:p>
            <a:pPr algn="just"/>
            <a:r>
              <a:rPr lang="uk-UA" sz="2000" dirty="0" smtClean="0"/>
              <a:t>- Довідка про захист довкілля</a:t>
            </a:r>
          </a:p>
          <a:p>
            <a:pPr algn="just"/>
            <a:endParaRPr lang="ru-RU" sz="2000" dirty="0" smtClean="0"/>
          </a:p>
          <a:p>
            <a:pPr algn="just"/>
            <a:r>
              <a:rPr lang="uk-UA" sz="2000" dirty="0"/>
              <a:t>т</a:t>
            </a:r>
            <a:r>
              <a:rPr lang="uk-UA" sz="2000" dirty="0" smtClean="0"/>
              <a:t>ощо…</a:t>
            </a:r>
          </a:p>
        </p:txBody>
      </p:sp>
    </p:spTree>
    <p:extLst>
      <p:ext uri="{BB962C8B-B14F-4D97-AF65-F5344CB8AC3E}">
        <p14:creationId xmlns:p14="http://schemas.microsoft.com/office/powerpoint/2010/main" val="376905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753</Words>
  <Application>Microsoft Office PowerPoint</Application>
  <PresentationFormat>Широкоэкранный</PresentationFormat>
  <Paragraphs>114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0" baseType="lpstr">
      <vt:lpstr>Arial</vt:lpstr>
      <vt:lpstr>Bahnschrift SemiCondensed</vt:lpstr>
      <vt:lpstr>Calibri</vt:lpstr>
      <vt:lpstr>Calibri Light</vt:lpstr>
      <vt:lpstr>Consolas</vt:lpstr>
      <vt:lpstr>Gill Sans MT</vt:lpstr>
      <vt:lpstr>Wingdings</vt:lpstr>
      <vt:lpstr>Wingdings 3</vt:lpstr>
      <vt:lpstr>Тема Office</vt:lpstr>
      <vt:lpstr>УПЕРЕДЖЕННЯ РИЗИКІВ ЗАМОВНИКА ТА УЧАСНИКА ПІД ЧАС ПРОЦЕДУРИ ЗАКУПІВЕЛЬ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ТОП «5»  ПОМИЛОК ПОСТАЧАЛЬНИКА ПРИ ПОДАЧІ ДОКУМЕНТІВ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ТОП «10»  ПОМИЛОК ПОСТАЧАЛЬНИКА ПРИ ПОДАЧІ ДОКУМЕНТІВ</dc:title>
  <dc:creator>Valdis Kivgilo</dc:creator>
  <cp:lastModifiedBy>Діна Серебрянська</cp:lastModifiedBy>
  <cp:revision>49</cp:revision>
  <dcterms:created xsi:type="dcterms:W3CDTF">2019-03-27T08:54:18Z</dcterms:created>
  <dcterms:modified xsi:type="dcterms:W3CDTF">2019-06-21T08:47:09Z</dcterms:modified>
</cp:coreProperties>
</file>