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3" r:id="rId3"/>
    <p:sldId id="315" r:id="rId4"/>
    <p:sldId id="316" r:id="rId5"/>
    <p:sldId id="317" r:id="rId6"/>
    <p:sldId id="318" r:id="rId7"/>
    <p:sldId id="319" r:id="rId8"/>
    <p:sldId id="320" r:id="rId9"/>
    <p:sldId id="32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8" autoAdjust="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36CF9-15A4-47BF-93E4-7781F62F799D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278B5-9B57-41C1-A1F2-7FB2CED0861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4704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FD66-80FC-479D-9B02-407B61100DB4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EF43D-EA63-44D8-8C93-6419CB223E6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014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AA32-5C90-4FEC-9E23-14059E7C17AE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0A94-3277-4FCC-A422-8C2A3DD49FC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14282" y="3886200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929007"/>
            <a:ext cx="77048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молодіжної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політики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децентралізації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49411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Миколюк Назар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аналітик Асоціації міст України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Київ - 2017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14127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23928" y="1844824"/>
            <a:ext cx="4932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Формування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реалізація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державної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молодіжної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політики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Україні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умовах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децентралізації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n.mukoliuk\Desktop\27a22206b42050f652c89504169e68a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2880320" cy="212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n.mukoliuk\Desktop\P6309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6876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827584" y="419573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Всеукраїнська асоціація органів місцевого самоврядування «Асоціація міст України» заснована у червні 1992 року</a:t>
            </a:r>
          </a:p>
          <a:p>
            <a:pPr algn="ctr"/>
            <a:endParaRPr lang="uk-UA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Членами АМУ є 650 місцевих рад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(396 міських, 147 селищних, 107 сільських)</a:t>
            </a:r>
          </a:p>
          <a:p>
            <a:pPr algn="ctr"/>
            <a:endParaRPr lang="uk-UA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Протягом 2017 року до АМУ вступили 75 нових членів, 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серед яких 52 об'єднаних територіальних громади</a:t>
            </a:r>
          </a:p>
        </p:txBody>
      </p:sp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14282" y="3886200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1400" b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uk-UA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вимір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молодіжної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політики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n.mukoliuk\Desktop\954d1f96b13e5099f3605b06fdb33e38_1450864799_extra_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6252766" cy="405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14282" y="3886200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1400" b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uk-UA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сьогодні існує три ланки первинного рівня місцевого самоврядування </a:t>
            </a:r>
            <a:endParaRPr lang="uk-U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кутник 9"/>
          <p:cNvSpPr/>
          <p:nvPr/>
        </p:nvSpPr>
        <p:spPr>
          <a:xfrm>
            <a:off x="827584" y="2276872"/>
            <a:ext cx="770485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marL="1588" indent="-1588"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1. Село, селище, місто районного значення</a:t>
            </a:r>
          </a:p>
          <a:p>
            <a:pPr marL="1588" indent="-1588"/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 marL="1588" indent="-1588" algn="just"/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Не мають надходжень ПДФО, прямих міжбюджетних відносин, входять до складу району (координують свою діяльність через РДА)</a:t>
            </a:r>
          </a:p>
        </p:txBody>
      </p:sp>
      <p:sp>
        <p:nvSpPr>
          <p:cNvPr id="21" name="Прямокутник 9"/>
          <p:cNvSpPr/>
          <p:nvPr/>
        </p:nvSpPr>
        <p:spPr>
          <a:xfrm>
            <a:off x="827584" y="3573016"/>
            <a:ext cx="770485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marL="1588" indent="-1588"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2. Об’єднана територіальна громада</a:t>
            </a:r>
          </a:p>
          <a:p>
            <a:pPr marL="1588" indent="-1588" algn="just"/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 marL="1588" indent="-1588" algn="just"/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Мають надходження ПДФО та прямі міжбюджетні відносини, але входять до складу району (координують свою діяльність через РДА)</a:t>
            </a:r>
          </a:p>
        </p:txBody>
      </p:sp>
      <p:sp>
        <p:nvSpPr>
          <p:cNvPr id="22" name="Прямокутник 9"/>
          <p:cNvSpPr/>
          <p:nvPr/>
        </p:nvSpPr>
        <p:spPr>
          <a:xfrm>
            <a:off x="827584" y="4869160"/>
            <a:ext cx="770485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6886" tIns="43443" rIns="86886" bIns="43443" anchor="ctr"/>
          <a:lstStyle/>
          <a:p>
            <a:pPr marL="1588" indent="-1588"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3. Місто обласного значення</a:t>
            </a:r>
          </a:p>
          <a:p>
            <a:pPr marL="1588" indent="-1588" algn="ctr"/>
            <a:endParaRPr lang="uk-UA" sz="1600" i="1" dirty="0" smtClean="0">
              <a:latin typeface="Arial" pitchFamily="34" charset="0"/>
              <a:cs typeface="Arial" pitchFamily="34" charset="0"/>
            </a:endParaRPr>
          </a:p>
          <a:p>
            <a:pPr marL="1588" indent="-1588" algn="just"/>
            <a:r>
              <a:rPr lang="uk-UA" sz="1600" i="1" dirty="0" smtClean="0">
                <a:latin typeface="Arial" pitchFamily="34" charset="0"/>
                <a:cs typeface="Arial" pitchFamily="34" charset="0"/>
              </a:rPr>
              <a:t>Мають надходження ПДФО та прямі міжбюджетні відносини, окрема від району одиниця</a:t>
            </a:r>
          </a:p>
        </p:txBody>
      </p:sp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14282" y="3886200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ІІ.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Організаційно-кадровий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вимір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молодіжної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політики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n.mukoliuk\Desktop\w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132856"/>
            <a:ext cx="62646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Асоціація розробила Примірні положення виконавчих органів місцевого самоврядування</a:t>
            </a:r>
            <a:endParaRPr lang="uk-UA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n.mukoliuk\Desktop\Модуль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853" y="2132856"/>
            <a:ext cx="3006115" cy="4293096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4788023" y="2132856"/>
            <a:ext cx="2974663" cy="4248472"/>
            <a:chOff x="4788023" y="2132856"/>
            <a:chExt cx="2974663" cy="4248472"/>
          </a:xfrm>
        </p:grpSpPr>
        <p:pic>
          <p:nvPicPr>
            <p:cNvPr id="5123" name="Picture 3" descr="C:\Users\n.mukoliuk\Desktop\Модуль 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3" y="2132856"/>
              <a:ext cx="2974663" cy="4248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5148064" y="3501008"/>
              <a:ext cx="15121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.mukoliuk\Desktop\10603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313884" cy="45144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14282" y="3886200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ІІІ.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Ресурсний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вимір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молодіжної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політики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Асоціація </a:t>
            </a: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активно співпрацює </a:t>
            </a: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із Держмолодьжитло</a:t>
            </a:r>
            <a:endParaRPr lang="uk-UA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n.mukoliuk\Desktop\s120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4608512" cy="25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n.mukoliuk\Desktop\s120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3816424" cy="253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.mukoliuk\Desktop\ЛогоАМУ 25 на світлому фон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682206" cy="40324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14282" y="3886200"/>
            <a:ext cx="8448400" cy="242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uk-UA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uk-UA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501326" cy="681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99592" y="5100572"/>
            <a:ext cx="3491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55172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5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192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реформування сфери соціального захисту населення</dc:title>
  <dc:creator>n.mukoliuk</dc:creator>
  <cp:lastModifiedBy>n.mukoliuk</cp:lastModifiedBy>
  <cp:revision>258</cp:revision>
  <cp:lastPrinted>2017-04-18T13:49:13Z</cp:lastPrinted>
  <dcterms:created xsi:type="dcterms:W3CDTF">2016-06-13T07:24:54Z</dcterms:created>
  <dcterms:modified xsi:type="dcterms:W3CDTF">2017-11-15T11:58:49Z</dcterms:modified>
</cp:coreProperties>
</file>