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73" r:id="rId2"/>
    <p:sldId id="260" r:id="rId3"/>
    <p:sldId id="286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8" r:id="rId17"/>
    <p:sldId id="289" r:id="rId18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265" autoAdjust="0"/>
  </p:normalViewPr>
  <p:slideViewPr>
    <p:cSldViewPr>
      <p:cViewPr>
        <p:scale>
          <a:sx n="66" d="100"/>
          <a:sy n="66" d="100"/>
        </p:scale>
        <p:origin x="-142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8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336CF9-15A4-47BF-93E4-7781F62F799D}" type="datetimeFigureOut">
              <a:rPr lang="uk-UA" smtClean="0"/>
              <a:pPr/>
              <a:t>15.08.2017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F278B5-9B57-41C1-A1F2-7FB2CED0861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3470440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0CFD66-80FC-479D-9B02-407B61100DB4}" type="datetimeFigureOut">
              <a:rPr lang="uk-UA" smtClean="0"/>
              <a:pPr/>
              <a:t>15.08.2017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FEF43D-EA63-44D8-8C93-6419CB223E6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201422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DEBAF7-F707-48AD-B4FC-12868E449D59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ED0B949-106C-4112-B672-6184EA5839AF}" type="datetime7">
              <a:rPr lang="ru-RU" smtClean="0"/>
              <a:pPr/>
              <a:t>авг-17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246043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DEBAF7-F707-48AD-B4FC-12868E449D59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ED0B949-106C-4112-B672-6184EA5839AF}" type="datetime7">
              <a:rPr lang="ru-RU" smtClean="0"/>
              <a:pPr/>
              <a:t>авг-17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246043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DEBAF7-F707-48AD-B4FC-12868E449D59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ED0B949-106C-4112-B672-6184EA5839AF}" type="datetime7">
              <a:rPr lang="ru-RU" smtClean="0"/>
              <a:pPr/>
              <a:t>авг-17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246043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DEBAF7-F707-48AD-B4FC-12868E449D59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ED0B949-106C-4112-B672-6184EA5839AF}" type="datetime7">
              <a:rPr lang="ru-RU" smtClean="0"/>
              <a:pPr/>
              <a:t>авг-17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246043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DEBAF7-F707-48AD-B4FC-12868E449D59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ED0B949-106C-4112-B672-6184EA5839AF}" type="datetime7">
              <a:rPr lang="ru-RU" smtClean="0"/>
              <a:pPr/>
              <a:t>авг-17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246043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DEBAF7-F707-48AD-B4FC-12868E449D59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ED0B949-106C-4112-B672-6184EA5839AF}" type="datetime7">
              <a:rPr lang="ru-RU" smtClean="0"/>
              <a:pPr/>
              <a:t>авг-17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246043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DEBAF7-F707-48AD-B4FC-12868E449D59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ED0B949-106C-4112-B672-6184EA5839AF}" type="datetime7">
              <a:rPr lang="ru-RU" smtClean="0"/>
              <a:pPr/>
              <a:t>авг-17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246043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DEBAF7-F707-48AD-B4FC-12868E449D59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ED0B949-106C-4112-B672-6184EA5839AF}" type="datetime7">
              <a:rPr lang="ru-RU" smtClean="0"/>
              <a:pPr/>
              <a:t>авг-17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24604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DEBAF7-F707-48AD-B4FC-12868E449D59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ED0B949-106C-4112-B672-6184EA5839AF}" type="datetime7">
              <a:rPr lang="ru-RU" smtClean="0"/>
              <a:pPr/>
              <a:t>авг-17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24604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DEBAF7-F707-48AD-B4FC-12868E449D59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ED0B949-106C-4112-B672-6184EA5839AF}" type="datetime7">
              <a:rPr lang="ru-RU" smtClean="0"/>
              <a:pPr/>
              <a:t>авг-17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24604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DEBAF7-F707-48AD-B4FC-12868E449D59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ED0B949-106C-4112-B672-6184EA5839AF}" type="datetime7">
              <a:rPr lang="ru-RU" smtClean="0"/>
              <a:pPr/>
              <a:t>авг-17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246043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DEBAF7-F707-48AD-B4FC-12868E449D59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ED0B949-106C-4112-B672-6184EA5839AF}" type="datetime7">
              <a:rPr lang="ru-RU" smtClean="0"/>
              <a:pPr/>
              <a:t>авг-17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246043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DEBAF7-F707-48AD-B4FC-12868E449D59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ED0B949-106C-4112-B672-6184EA5839AF}" type="datetime7">
              <a:rPr lang="ru-RU" smtClean="0"/>
              <a:pPr/>
              <a:t>авг-17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246043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DEBAF7-F707-48AD-B4FC-12868E449D59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ED0B949-106C-4112-B672-6184EA5839AF}" type="datetime7">
              <a:rPr lang="ru-RU" smtClean="0"/>
              <a:pPr/>
              <a:t>авг-17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246043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DEBAF7-F707-48AD-B4FC-12868E449D59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ED0B949-106C-4112-B672-6184EA5839AF}" type="datetime7">
              <a:rPr lang="ru-RU" smtClean="0"/>
              <a:pPr/>
              <a:t>авг-17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246043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DEBAF7-F707-48AD-B4FC-12868E449D59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ED0B949-106C-4112-B672-6184EA5839AF}" type="datetime7">
              <a:rPr lang="ru-RU" smtClean="0"/>
              <a:pPr/>
              <a:t>авг-17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24604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CAA32-5C90-4FEC-9E23-14059E7C17AE}" type="datetimeFigureOut">
              <a:rPr lang="uk-UA" smtClean="0"/>
              <a:pPr/>
              <a:t>15.08.2017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0A94-3277-4FCC-A422-8C2A3DD49FC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CAA32-5C90-4FEC-9E23-14059E7C17AE}" type="datetimeFigureOut">
              <a:rPr lang="uk-UA" smtClean="0"/>
              <a:pPr/>
              <a:t>15.08.2017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0A94-3277-4FCC-A422-8C2A3DD49FC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CAA32-5C90-4FEC-9E23-14059E7C17AE}" type="datetimeFigureOut">
              <a:rPr lang="uk-UA" smtClean="0"/>
              <a:pPr/>
              <a:t>15.08.2017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0A94-3277-4FCC-A422-8C2A3DD49FC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CAA32-5C90-4FEC-9E23-14059E7C17AE}" type="datetimeFigureOut">
              <a:rPr lang="uk-UA" smtClean="0"/>
              <a:pPr/>
              <a:t>15.08.2017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0A94-3277-4FCC-A422-8C2A3DD49FC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CAA32-5C90-4FEC-9E23-14059E7C17AE}" type="datetimeFigureOut">
              <a:rPr lang="uk-UA" smtClean="0"/>
              <a:pPr/>
              <a:t>15.08.2017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0A94-3277-4FCC-A422-8C2A3DD49FC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CAA32-5C90-4FEC-9E23-14059E7C17AE}" type="datetimeFigureOut">
              <a:rPr lang="uk-UA" smtClean="0"/>
              <a:pPr/>
              <a:t>15.08.2017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0A94-3277-4FCC-A422-8C2A3DD49FC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CAA32-5C90-4FEC-9E23-14059E7C17AE}" type="datetimeFigureOut">
              <a:rPr lang="uk-UA" smtClean="0"/>
              <a:pPr/>
              <a:t>15.08.2017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0A94-3277-4FCC-A422-8C2A3DD49FC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CAA32-5C90-4FEC-9E23-14059E7C17AE}" type="datetimeFigureOut">
              <a:rPr lang="uk-UA" smtClean="0"/>
              <a:pPr/>
              <a:t>15.08.2017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0A94-3277-4FCC-A422-8C2A3DD49FC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CAA32-5C90-4FEC-9E23-14059E7C17AE}" type="datetimeFigureOut">
              <a:rPr lang="uk-UA" smtClean="0"/>
              <a:pPr/>
              <a:t>15.08.2017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0A94-3277-4FCC-A422-8C2A3DD49FC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CAA32-5C90-4FEC-9E23-14059E7C17AE}" type="datetimeFigureOut">
              <a:rPr lang="uk-UA" smtClean="0"/>
              <a:pPr/>
              <a:t>15.08.2017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0A94-3277-4FCC-A422-8C2A3DD49FC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CAA32-5C90-4FEC-9E23-14059E7C17AE}" type="datetimeFigureOut">
              <a:rPr lang="uk-UA" smtClean="0"/>
              <a:pPr/>
              <a:t>15.08.2017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0A94-3277-4FCC-A422-8C2A3DD49FC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CAA32-5C90-4FEC-9E23-14059E7C17AE}" type="datetimeFigureOut">
              <a:rPr lang="uk-UA" smtClean="0"/>
              <a:pPr/>
              <a:t>15.08.2017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20A94-3277-4FCC-A422-8C2A3DD49FCF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hyperlink" Target="mailto:mykoliuk.n@auc.org.u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" y="1007017"/>
            <a:ext cx="9144000" cy="64529"/>
          </a:xfrm>
          <a:prstGeom prst="rect">
            <a:avLst/>
          </a:prstGeom>
          <a:solidFill>
            <a:srgbClr val="C2113A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1071546"/>
            <a:ext cx="194560" cy="5522875"/>
          </a:xfrm>
          <a:prstGeom prst="rect">
            <a:avLst/>
          </a:prstGeom>
          <a:solidFill>
            <a:srgbClr val="002A6C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дзаголовок 3"/>
          <p:cNvSpPr txBox="1">
            <a:spLocks/>
          </p:cNvSpPr>
          <p:nvPr/>
        </p:nvSpPr>
        <p:spPr>
          <a:xfrm>
            <a:off x="251520" y="3573016"/>
            <a:ext cx="8448400" cy="2423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uk-UA" sz="24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endParaRPr lang="uk-UA" sz="2400" b="1" i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endParaRPr lang="uk-UA" sz="2400" b="1" i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r">
              <a:spcBef>
                <a:spcPts val="0"/>
              </a:spcBef>
              <a:buNone/>
            </a:pPr>
            <a:r>
              <a:rPr lang="uk-UA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Миколюк Назар </a:t>
            </a:r>
            <a:r>
              <a:rPr lang="uk-UA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Миронович </a:t>
            </a:r>
            <a:endParaRPr lang="uk-UA" sz="28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r">
              <a:spcBef>
                <a:spcPts val="0"/>
              </a:spcBef>
              <a:buNone/>
            </a:pPr>
            <a:r>
              <a:rPr lang="uk-UA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аналітик Асоціації</a:t>
            </a:r>
            <a:endParaRPr lang="uk-UA" sz="28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4560" y="2144523"/>
            <a:ext cx="894943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Децентралізаційна</a:t>
            </a:r>
            <a:r>
              <a:rPr lang="uk-UA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реформа у соціальній сфері</a:t>
            </a:r>
            <a:endParaRPr lang="uk-UA" sz="54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uk-UA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6218"/>
            <a:ext cx="6501326" cy="68180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8350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" y="1007017"/>
            <a:ext cx="9144000" cy="64529"/>
          </a:xfrm>
          <a:prstGeom prst="rect">
            <a:avLst/>
          </a:prstGeom>
          <a:solidFill>
            <a:srgbClr val="C2113A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1071546"/>
            <a:ext cx="194560" cy="5522875"/>
          </a:xfrm>
          <a:prstGeom prst="rect">
            <a:avLst/>
          </a:prstGeom>
          <a:solidFill>
            <a:srgbClr val="002A6C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14282" y="3886200"/>
            <a:ext cx="8448400" cy="2423120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endParaRPr lang="uk-UA" sz="14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endParaRPr lang="uk-UA" sz="1400" b="1" i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endParaRPr lang="uk-UA" sz="1400" b="1" i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spcBef>
                <a:spcPts val="0"/>
              </a:spcBef>
            </a:pPr>
            <a:endParaRPr lang="uk-UA" sz="2000" dirty="0">
              <a:solidFill>
                <a:srgbClr val="0070C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6218"/>
            <a:ext cx="6501326" cy="6818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7544" y="1198493"/>
            <a:ext cx="8496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2.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3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Забезпечення землею </a:t>
            </a:r>
            <a:endParaRPr lang="uk-UA" sz="36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385" y="6021288"/>
            <a:ext cx="1030119" cy="54161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3563888" y="2276872"/>
            <a:ext cx="5400601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І Рішення:</a:t>
            </a:r>
          </a:p>
          <a:p>
            <a:pPr algn="just"/>
            <a:endParaRPr lang="uk-UA" sz="24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2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Надання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повноважень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ОТГ </a:t>
            </a:r>
            <a:r>
              <a:rPr lang="ru-RU" sz="22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розпорядження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держ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землями за межами </a:t>
            </a:r>
            <a:r>
              <a:rPr lang="ru-RU" sz="22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населених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пунктів</a:t>
            </a:r>
            <a:endParaRPr lang="ru-RU" sz="22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endParaRPr lang="ru-RU" sz="22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Передача </a:t>
            </a:r>
            <a:r>
              <a:rPr lang="ru-RU" sz="22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даних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земель до </a:t>
            </a:r>
            <a:r>
              <a:rPr lang="ru-RU" sz="22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комунальної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власності</a:t>
            </a:r>
            <a:endParaRPr lang="ru-RU" sz="22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uk-UA" sz="24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51520" y="1916832"/>
          <a:ext cx="3262278" cy="4616602"/>
        </p:xfrm>
        <a:graphic>
          <a:graphicData uri="http://schemas.openxmlformats.org/presentationml/2006/ole">
            <p:oleObj spid="_x0000_s1026" name="Acrobat Document" r:id="rId6" imgW="5667139" imgH="8019997" progId="AcroExch.Document.DC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63731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" y="1007017"/>
            <a:ext cx="9144000" cy="64529"/>
          </a:xfrm>
          <a:prstGeom prst="rect">
            <a:avLst/>
          </a:prstGeom>
          <a:solidFill>
            <a:srgbClr val="C2113A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1071546"/>
            <a:ext cx="194560" cy="5522875"/>
          </a:xfrm>
          <a:prstGeom prst="rect">
            <a:avLst/>
          </a:prstGeom>
          <a:solidFill>
            <a:srgbClr val="002A6C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14282" y="3886200"/>
            <a:ext cx="8448400" cy="2423120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endParaRPr lang="uk-UA" sz="14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endParaRPr lang="uk-UA" sz="1400" b="1" i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endParaRPr lang="uk-UA" sz="1400" b="1" i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spcBef>
                <a:spcPts val="0"/>
              </a:spcBef>
            </a:pPr>
            <a:endParaRPr lang="uk-UA" sz="2000" dirty="0">
              <a:solidFill>
                <a:srgbClr val="0070C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6218"/>
            <a:ext cx="6501326" cy="6818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7544" y="1198493"/>
            <a:ext cx="8496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2.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3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Забезпечення землею </a:t>
            </a:r>
            <a:endParaRPr lang="uk-UA" sz="36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385" y="6021288"/>
            <a:ext cx="1030119" cy="54161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3563888" y="2276872"/>
            <a:ext cx="5400601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ІІ Рішення:</a:t>
            </a:r>
          </a:p>
          <a:p>
            <a:pPr algn="just"/>
            <a:endParaRPr lang="uk-UA" sz="24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2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Створення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загальнодержавного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реєстру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земель</a:t>
            </a:r>
          </a:p>
          <a:p>
            <a:pPr algn="just">
              <a:buFont typeface="Arial" pitchFamily="34" charset="0"/>
              <a:buChar char="•"/>
            </a:pPr>
            <a:endParaRPr lang="ru-RU" sz="22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2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Можливість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отримання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землі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без </a:t>
            </a:r>
            <a:r>
              <a:rPr lang="ru-RU" sz="22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прив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’</a:t>
            </a:r>
            <a:r>
              <a:rPr lang="ru-RU" sz="22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язки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до </a:t>
            </a:r>
            <a:r>
              <a:rPr lang="ru-RU" sz="22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реєстрації</a:t>
            </a:r>
            <a:endParaRPr lang="ru-RU" sz="22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endParaRPr lang="ru-RU" sz="22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2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Можливість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отримати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грошову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компенсацію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дерожавного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бюджету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замість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землі</a:t>
            </a:r>
            <a:endParaRPr lang="ru-RU" sz="22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323528" y="2204864"/>
          <a:ext cx="3015803" cy="4267804"/>
        </p:xfrm>
        <a:graphic>
          <a:graphicData uri="http://schemas.openxmlformats.org/presentationml/2006/ole">
            <p:oleObj spid="_x0000_s2051" name="Acrobat Document" r:id="rId6" imgW="5667139" imgH="8019997" progId="AcroExch.Document.DC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63731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" y="1007017"/>
            <a:ext cx="9144000" cy="64529"/>
          </a:xfrm>
          <a:prstGeom prst="rect">
            <a:avLst/>
          </a:prstGeom>
          <a:solidFill>
            <a:srgbClr val="C2113A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1071546"/>
            <a:ext cx="194560" cy="5522875"/>
          </a:xfrm>
          <a:prstGeom prst="rect">
            <a:avLst/>
          </a:prstGeom>
          <a:solidFill>
            <a:srgbClr val="002A6C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6218"/>
            <a:ext cx="6501326" cy="6818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7544" y="1198493"/>
            <a:ext cx="8496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3.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3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Монетизація пільг </a:t>
            </a:r>
            <a:endParaRPr lang="uk-UA" sz="36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385" y="6021288"/>
            <a:ext cx="1030119" cy="54161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67544" y="1988840"/>
            <a:ext cx="849694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400" b="1" u="sng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Пільги</a:t>
            </a: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pPr algn="just">
              <a:buFontTx/>
              <a:buChar char="-"/>
            </a:pP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проїзд</a:t>
            </a:r>
          </a:p>
          <a:p>
            <a:pPr algn="just">
              <a:buFontTx/>
              <a:buChar char="-"/>
            </a:pP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послуги зв’язку</a:t>
            </a:r>
          </a:p>
          <a:p>
            <a:pPr algn="just"/>
            <a:endParaRPr lang="uk-UA" sz="24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 2016 році субвенція на деякі державні пільги </a:t>
            </a:r>
            <a:r>
              <a:rPr lang="uk-UA" sz="2400" b="1" u="sng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не була виділена</a:t>
            </a:r>
          </a:p>
          <a:p>
            <a:pPr algn="just"/>
            <a:endParaRPr lang="uk-UA" sz="24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 2017 ці пільги </a:t>
            </a:r>
            <a:r>
              <a:rPr lang="uk-UA" sz="2400" b="1" u="sng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перевели у ст. 91 БКУ</a:t>
            </a:r>
          </a:p>
          <a:p>
            <a:pPr algn="just"/>
            <a:endParaRPr lang="uk-UA" sz="24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Монетизація пільг передбачена у </a:t>
            </a:r>
            <a:r>
              <a:rPr lang="uk-UA" sz="2400" b="1" u="sng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Законі 1774</a:t>
            </a:r>
          </a:p>
        </p:txBody>
      </p:sp>
    </p:spTree>
    <p:extLst>
      <p:ext uri="{BB962C8B-B14F-4D97-AF65-F5344CB8AC3E}">
        <p14:creationId xmlns="" xmlns:p14="http://schemas.microsoft.com/office/powerpoint/2010/main" val="63731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" y="1007017"/>
            <a:ext cx="9144000" cy="64529"/>
          </a:xfrm>
          <a:prstGeom prst="rect">
            <a:avLst/>
          </a:prstGeom>
          <a:solidFill>
            <a:srgbClr val="C2113A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1071546"/>
            <a:ext cx="194560" cy="5522875"/>
          </a:xfrm>
          <a:prstGeom prst="rect">
            <a:avLst/>
          </a:prstGeom>
          <a:solidFill>
            <a:srgbClr val="002A6C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6218"/>
            <a:ext cx="6501326" cy="6818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7544" y="1198493"/>
            <a:ext cx="8496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3.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3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Монетизація пільг </a:t>
            </a:r>
            <a:endParaRPr lang="uk-UA" sz="36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385" y="6021288"/>
            <a:ext cx="1030119" cy="54161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67544" y="1988840"/>
            <a:ext cx="849694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Організація перевезення </a:t>
            </a: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 відсутності монетизації</a:t>
            </a: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pPr algn="just"/>
            <a:endParaRPr lang="uk-UA" sz="24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uk-UA" sz="2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передбачення в конкурсних умовах безкоштовне </a:t>
            </a:r>
            <a:r>
              <a:rPr lang="uk-UA" sz="2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перевезення без компенсації перевізникам</a:t>
            </a:r>
            <a:endParaRPr lang="uk-UA" sz="22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endParaRPr lang="uk-UA" sz="22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2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встановлення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пільгової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вартості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проїзду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окремим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категоріям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громадян</a:t>
            </a:r>
            <a:endParaRPr lang="ru-RU" sz="22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endParaRPr lang="ru-RU" sz="22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2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встановлення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окремих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маршрутів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для </a:t>
            </a:r>
            <a:r>
              <a:rPr lang="ru-RU" sz="22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безкоштовного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або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пільгового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перевезення</a:t>
            </a:r>
            <a:endParaRPr lang="uk-UA" sz="22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3731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" y="1007017"/>
            <a:ext cx="9144000" cy="64529"/>
          </a:xfrm>
          <a:prstGeom prst="rect">
            <a:avLst/>
          </a:prstGeom>
          <a:solidFill>
            <a:srgbClr val="C2113A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1071546"/>
            <a:ext cx="194560" cy="5522875"/>
          </a:xfrm>
          <a:prstGeom prst="rect">
            <a:avLst/>
          </a:prstGeom>
          <a:solidFill>
            <a:srgbClr val="002A6C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6218"/>
            <a:ext cx="6501326" cy="6818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7544" y="1198493"/>
            <a:ext cx="84969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4.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3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Поглиблення повноважень контролю за працею </a:t>
            </a:r>
            <a:endParaRPr lang="uk-UA" sz="36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385" y="6021288"/>
            <a:ext cx="1030119" cy="54161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67544" y="2553866"/>
            <a:ext cx="849694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Суть (постанова КМУ 295):</a:t>
            </a:r>
            <a:endParaRPr lang="uk-UA" sz="24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uk-UA" sz="22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uk-UA" sz="2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Прийняття усіх необхідних нормативно-правових актів Мінсоцполітики та Держпраці</a:t>
            </a:r>
          </a:p>
          <a:p>
            <a:pPr algn="just">
              <a:buFont typeface="Arial" pitchFamily="34" charset="0"/>
              <a:buChar char="•"/>
            </a:pPr>
            <a:endParaRPr lang="uk-UA" sz="22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uk-UA" sz="2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Взяття ОМС повноважень та якісне їх виконання</a:t>
            </a:r>
          </a:p>
          <a:p>
            <a:pPr algn="just">
              <a:buFont typeface="Arial" pitchFamily="34" charset="0"/>
              <a:buChar char="•"/>
            </a:pPr>
            <a:endParaRPr lang="uk-UA" sz="22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uk-UA" sz="2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Опрацювання можливості </a:t>
            </a:r>
            <a:r>
              <a:rPr lang="uk-UA" sz="2200" b="1" u="sng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зараховування в місцевий бюджет штрафів</a:t>
            </a:r>
          </a:p>
        </p:txBody>
      </p:sp>
    </p:spTree>
    <p:extLst>
      <p:ext uri="{BB962C8B-B14F-4D97-AF65-F5344CB8AC3E}">
        <p14:creationId xmlns="" xmlns:p14="http://schemas.microsoft.com/office/powerpoint/2010/main" val="63731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" y="1007017"/>
            <a:ext cx="9144000" cy="64529"/>
          </a:xfrm>
          <a:prstGeom prst="rect">
            <a:avLst/>
          </a:prstGeom>
          <a:solidFill>
            <a:srgbClr val="C2113A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1071546"/>
            <a:ext cx="194560" cy="5522875"/>
          </a:xfrm>
          <a:prstGeom prst="rect">
            <a:avLst/>
          </a:prstGeom>
          <a:solidFill>
            <a:srgbClr val="002A6C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6218"/>
            <a:ext cx="6501326" cy="6818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7544" y="1198493"/>
            <a:ext cx="8496945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5.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3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Реєстр громадян</a:t>
            </a:r>
          </a:p>
          <a:p>
            <a:pPr algn="ctr"/>
            <a:r>
              <a:rPr lang="uk-UA" sz="35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(Муніципальний фіскальний реєстр)</a:t>
            </a:r>
            <a:endParaRPr lang="uk-UA" sz="35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385" y="6021288"/>
            <a:ext cx="1030119" cy="54161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67544" y="2553866"/>
            <a:ext cx="8496945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Створення реєстру:</a:t>
            </a:r>
          </a:p>
          <a:p>
            <a:pPr algn="just"/>
            <a:endParaRPr lang="uk-UA" sz="22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uk-UA" sz="2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нерухомого, комунального майна</a:t>
            </a:r>
          </a:p>
          <a:p>
            <a:pPr algn="just">
              <a:buFont typeface="Arial" pitchFamily="34" charset="0"/>
              <a:buChar char="•"/>
            </a:pPr>
            <a:r>
              <a:rPr lang="uk-UA" sz="2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земельних ділянок</a:t>
            </a:r>
          </a:p>
          <a:p>
            <a:pPr algn="just">
              <a:buFont typeface="Arial" pitchFamily="34" charset="0"/>
              <a:buChar char="•"/>
            </a:pPr>
            <a:r>
              <a:rPr lang="uk-UA" sz="2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роботодавців/найманих працівників</a:t>
            </a:r>
          </a:p>
          <a:p>
            <a:pPr algn="just">
              <a:buFont typeface="Arial" pitchFamily="34" charset="0"/>
              <a:buChar char="•"/>
            </a:pPr>
            <a:r>
              <a:rPr lang="uk-UA" sz="2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пільгових категорій громадян</a:t>
            </a:r>
          </a:p>
          <a:p>
            <a:pPr algn="just">
              <a:buFont typeface="Arial" pitchFamily="34" charset="0"/>
              <a:buChar char="•"/>
            </a:pPr>
            <a:endParaRPr lang="uk-UA" sz="22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endParaRPr lang="uk-UA" sz="22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3731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" y="1007017"/>
            <a:ext cx="9144000" cy="64529"/>
          </a:xfrm>
          <a:prstGeom prst="rect">
            <a:avLst/>
          </a:prstGeom>
          <a:solidFill>
            <a:srgbClr val="C2113A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1071546"/>
            <a:ext cx="194560" cy="5522875"/>
          </a:xfrm>
          <a:prstGeom prst="rect">
            <a:avLst/>
          </a:prstGeom>
          <a:solidFill>
            <a:srgbClr val="002A6C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6218"/>
            <a:ext cx="6501326" cy="6818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7544" y="3140968"/>
            <a:ext cx="849694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5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ДЯКУЄМО ЗА УВАГУ!</a:t>
            </a:r>
            <a:endParaRPr lang="uk-UA" sz="35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385" y="6021288"/>
            <a:ext cx="1030119" cy="54161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63731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" y="1007017"/>
            <a:ext cx="9144000" cy="64529"/>
          </a:xfrm>
          <a:prstGeom prst="rect">
            <a:avLst/>
          </a:prstGeom>
          <a:solidFill>
            <a:srgbClr val="C2113A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1071546"/>
            <a:ext cx="194560" cy="5522875"/>
          </a:xfrm>
          <a:prstGeom prst="rect">
            <a:avLst/>
          </a:prstGeom>
          <a:solidFill>
            <a:srgbClr val="002A6C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6218"/>
            <a:ext cx="6501326" cy="6818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7544" y="1752486"/>
            <a:ext cx="8496945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uk-UA" sz="4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Асоціація </a:t>
            </a:r>
            <a:r>
              <a:rPr lang="uk-UA" sz="4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міст України</a:t>
            </a:r>
          </a:p>
          <a:p>
            <a:pPr>
              <a:spcBef>
                <a:spcPts val="0"/>
              </a:spcBef>
            </a:pPr>
            <a:endParaRPr lang="uk-UA" sz="36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Контакти:</a:t>
            </a:r>
          </a:p>
          <a:p>
            <a:pPr>
              <a:spcBef>
                <a:spcPts val="0"/>
              </a:spcBef>
            </a:pPr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тел./факс 044 486 30 82</a:t>
            </a:r>
          </a:p>
          <a:p>
            <a:pPr>
              <a:spcBef>
                <a:spcPts val="0"/>
              </a:spcBef>
            </a:pPr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Адреса: вул. Січових Стрільців, </a:t>
            </a:r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73</a:t>
            </a:r>
            <a:endParaRPr lang="uk-UA" sz="24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м. Київ, 04053</a:t>
            </a:r>
          </a:p>
          <a:p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Електронна пошта: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mykoliuk.n@auc.org.ua</a:t>
            </a:r>
            <a:endParaRPr lang="en-US" sz="24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uk-UA" sz="24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uk-UA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Миколюк </a:t>
            </a:r>
            <a:r>
              <a:rPr lang="uk-UA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Назар Миронович, аналітик</a:t>
            </a:r>
            <a:endParaRPr lang="uk-UA" sz="2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385" y="6021288"/>
            <a:ext cx="1030119" cy="54161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63731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" y="1007017"/>
            <a:ext cx="9144000" cy="64529"/>
          </a:xfrm>
          <a:prstGeom prst="rect">
            <a:avLst/>
          </a:prstGeom>
          <a:solidFill>
            <a:srgbClr val="C2113A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1071546"/>
            <a:ext cx="194560" cy="5522875"/>
          </a:xfrm>
          <a:prstGeom prst="rect">
            <a:avLst/>
          </a:prstGeom>
          <a:solidFill>
            <a:srgbClr val="002A6C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14282" y="3886200"/>
            <a:ext cx="8448400" cy="2423120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endParaRPr lang="uk-UA" sz="14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endParaRPr lang="uk-UA" sz="1400" b="1" i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endParaRPr lang="uk-UA" sz="1400" b="1" i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spcBef>
                <a:spcPts val="0"/>
              </a:spcBef>
            </a:pPr>
            <a:endParaRPr lang="uk-UA" sz="2000" dirty="0">
              <a:solidFill>
                <a:srgbClr val="0070C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6218"/>
            <a:ext cx="6501326" cy="6818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7544" y="1198493"/>
            <a:ext cx="8496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1.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3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Розподіл повноважень </a:t>
            </a:r>
            <a:endParaRPr lang="uk-UA" sz="36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385" y="6021288"/>
            <a:ext cx="1030119" cy="54161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67544" y="1988840"/>
            <a:ext cx="8496945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Утворення трьох </a:t>
            </a:r>
            <a:r>
              <a:rPr lang="uk-UA" sz="24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“первинних”</a:t>
            </a: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рівнів місцевого самоврядування:</a:t>
            </a:r>
          </a:p>
          <a:p>
            <a:pPr algn="just"/>
            <a:endParaRPr lang="uk-UA" sz="24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uk-UA" sz="2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1. село, селище, місто – входить до складу району, не має надходжень ПДФО</a:t>
            </a:r>
          </a:p>
          <a:p>
            <a:pPr algn="just">
              <a:buFont typeface="Arial" pitchFamily="34" charset="0"/>
              <a:buChar char="•"/>
            </a:pPr>
            <a:endParaRPr lang="uk-UA" sz="22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uk-UA" sz="2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2. село, селище, місто (ОТГ) – входить до складу району, прямі міжбюджетні відносини</a:t>
            </a:r>
          </a:p>
          <a:p>
            <a:pPr algn="just"/>
            <a:endParaRPr lang="uk-UA" sz="22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uk-UA" sz="2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3. місто обласного значення – окремо від району, прямі міжбюджетні відносини</a:t>
            </a:r>
          </a:p>
          <a:p>
            <a:pPr algn="just">
              <a:buFont typeface="Arial" pitchFamily="34" charset="0"/>
              <a:buChar char="•"/>
            </a:pPr>
            <a:endParaRPr lang="uk-UA" sz="24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3731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" y="1007017"/>
            <a:ext cx="9144000" cy="64529"/>
          </a:xfrm>
          <a:prstGeom prst="rect">
            <a:avLst/>
          </a:prstGeom>
          <a:solidFill>
            <a:srgbClr val="C2113A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1071546"/>
            <a:ext cx="194560" cy="5522875"/>
          </a:xfrm>
          <a:prstGeom prst="rect">
            <a:avLst/>
          </a:prstGeom>
          <a:solidFill>
            <a:srgbClr val="002A6C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14282" y="3886200"/>
            <a:ext cx="8448400" cy="2423120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endParaRPr lang="uk-UA" sz="14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endParaRPr lang="uk-UA" sz="1400" b="1" i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endParaRPr lang="uk-UA" sz="1400" b="1" i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spcBef>
                <a:spcPts val="0"/>
              </a:spcBef>
            </a:pPr>
            <a:endParaRPr lang="uk-UA" sz="2000" dirty="0">
              <a:solidFill>
                <a:srgbClr val="0070C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6218"/>
            <a:ext cx="6501326" cy="6818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7544" y="1198493"/>
            <a:ext cx="8496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1.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3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Розподіл повноважень </a:t>
            </a:r>
            <a:endParaRPr lang="uk-UA" sz="36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385" y="6021288"/>
            <a:ext cx="1030119" cy="54161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467544" y="1839695"/>
          <a:ext cx="8064896" cy="4455351"/>
        </p:xfrm>
        <a:graphic>
          <a:graphicData uri="http://schemas.openxmlformats.org/drawingml/2006/table">
            <a:tbl>
              <a:tblPr/>
              <a:tblGrid>
                <a:gridCol w="1763643"/>
                <a:gridCol w="2627348"/>
                <a:gridCol w="3673905"/>
              </a:tblGrid>
              <a:tr h="323459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uk-UA" sz="15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Критерій</a:t>
                      </a:r>
                      <a:endParaRPr lang="uk-UA" sz="15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46653" marR="46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uk-UA" sz="15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Власні</a:t>
                      </a:r>
                      <a:endParaRPr lang="uk-UA" sz="15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46653" marR="46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uk-UA" sz="15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Делеговані</a:t>
                      </a:r>
                      <a:endParaRPr lang="uk-UA" sz="15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46653" marR="46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816"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uk-UA" sz="15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Значення</a:t>
                      </a:r>
                    </a:p>
                  </a:txBody>
                  <a:tcPr marL="46653" marR="46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uk-UA" sz="15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Місцеве значення</a:t>
                      </a:r>
                    </a:p>
                  </a:txBody>
                  <a:tcPr marL="46653" marR="46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uk-UA" sz="15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Загальнодержавне значення</a:t>
                      </a:r>
                    </a:p>
                  </a:txBody>
                  <a:tcPr marL="46653" marR="46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8646"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uk-UA" sz="15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Спроможність</a:t>
                      </a:r>
                    </a:p>
                  </a:txBody>
                  <a:tcPr marL="46653" marR="46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uk-UA" sz="15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Повна</a:t>
                      </a:r>
                      <a:r>
                        <a:rPr lang="uk-UA" sz="15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 у</a:t>
                      </a:r>
                      <a:r>
                        <a:rPr lang="uk-UA" sz="15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 </a:t>
                      </a:r>
                      <a:r>
                        <a:rPr lang="uk-UA" sz="15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всіх ОМС відповідного рівня</a:t>
                      </a:r>
                    </a:p>
                  </a:txBody>
                  <a:tcPr marL="46653" marR="46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uk-UA" sz="15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Повна або часткова (принцип </a:t>
                      </a:r>
                      <a:r>
                        <a:rPr lang="uk-UA" sz="15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субсидіарності)</a:t>
                      </a:r>
                    </a:p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uk-UA" sz="15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Є </a:t>
                      </a:r>
                      <a:r>
                        <a:rPr lang="uk-UA" sz="15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можливість здійснення повноважень РДА у разі неспроможності громади</a:t>
                      </a:r>
                    </a:p>
                  </a:txBody>
                  <a:tcPr marL="46653" marR="46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2926"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uk-UA" sz="15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Правове регулювання</a:t>
                      </a:r>
                    </a:p>
                  </a:txBody>
                  <a:tcPr marL="46653" marR="46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uk-UA" sz="15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Закони, </a:t>
                      </a:r>
                      <a:r>
                        <a:rPr lang="uk-UA" sz="15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акти органів місцевого самоврядування (правова автономія)</a:t>
                      </a:r>
                      <a:endParaRPr lang="uk-UA" sz="15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46653" marR="46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uk-UA" sz="15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Високий рівень регламентації – закони, урядові акти, </a:t>
                      </a:r>
                      <a:r>
                        <a:rPr lang="uk-UA" sz="15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акти</a:t>
                      </a:r>
                      <a:r>
                        <a:rPr lang="uk-UA" sz="15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 </a:t>
                      </a:r>
                      <a:r>
                        <a:rPr lang="uk-UA" sz="15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ЦОВВ.</a:t>
                      </a:r>
                    </a:p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uk-UA" sz="15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Органи </a:t>
                      </a:r>
                      <a:r>
                        <a:rPr lang="uk-UA" sz="15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місцевого самоврядування є лише виконавцями.</a:t>
                      </a:r>
                    </a:p>
                  </a:txBody>
                  <a:tcPr marL="46653" marR="46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8646"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uk-UA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Свобода</a:t>
                      </a:r>
                      <a:r>
                        <a:rPr lang="uk-UA" sz="15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 у прийнятті рішень</a:t>
                      </a:r>
                      <a:endParaRPr lang="uk-UA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46653" marR="46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uk-UA" sz="15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Високий у межах закону</a:t>
                      </a:r>
                    </a:p>
                  </a:txBody>
                  <a:tcPr marL="46653" marR="46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uk-UA" sz="15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Відсутній</a:t>
                      </a:r>
                    </a:p>
                  </a:txBody>
                  <a:tcPr marL="46653" marR="46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8646"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uk-UA" sz="15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Державний вплив</a:t>
                      </a:r>
                    </a:p>
                  </a:txBody>
                  <a:tcPr marL="46653" marR="46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uk-UA" sz="15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Лише у судовому порядку. Інший вплив виключений.</a:t>
                      </a:r>
                    </a:p>
                  </a:txBody>
                  <a:tcPr marL="46653" marR="46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uk-UA" sz="15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Державний контроль за діяльністю </a:t>
                      </a:r>
                      <a:r>
                        <a:rPr lang="uk-UA" sz="15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органів місцевого самоврядування</a:t>
                      </a:r>
                    </a:p>
                  </a:txBody>
                  <a:tcPr marL="46653" marR="46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459"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uk-UA" sz="15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Фінансове забезпечення</a:t>
                      </a:r>
                    </a:p>
                  </a:txBody>
                  <a:tcPr marL="46653" marR="46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uk-UA" sz="15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У межах видатків місцевого бюджету</a:t>
                      </a:r>
                    </a:p>
                  </a:txBody>
                  <a:tcPr marL="46653" marR="46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uk-UA" sz="15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Переважно у межах субвенцій з державного бюджету</a:t>
                      </a:r>
                    </a:p>
                  </a:txBody>
                  <a:tcPr marL="46653" marR="46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63731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" y="1007017"/>
            <a:ext cx="9144000" cy="64529"/>
          </a:xfrm>
          <a:prstGeom prst="rect">
            <a:avLst/>
          </a:prstGeom>
          <a:solidFill>
            <a:srgbClr val="C2113A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1071546"/>
            <a:ext cx="194560" cy="5522875"/>
          </a:xfrm>
          <a:prstGeom prst="rect">
            <a:avLst/>
          </a:prstGeom>
          <a:solidFill>
            <a:srgbClr val="002A6C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14282" y="3886200"/>
            <a:ext cx="8448400" cy="2423120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endParaRPr lang="uk-UA" sz="14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endParaRPr lang="uk-UA" sz="1400" b="1" i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endParaRPr lang="uk-UA" sz="1400" b="1" i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spcBef>
                <a:spcPts val="0"/>
              </a:spcBef>
            </a:pPr>
            <a:endParaRPr lang="uk-UA" sz="2000" dirty="0">
              <a:solidFill>
                <a:srgbClr val="0070C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6218"/>
            <a:ext cx="6501326" cy="6818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7544" y="1198493"/>
            <a:ext cx="8496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1.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3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Розподіл повноважень </a:t>
            </a:r>
            <a:endParaRPr lang="uk-UA" sz="36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385" y="6021288"/>
            <a:ext cx="1030119" cy="54161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67544" y="1988840"/>
            <a:ext cx="849694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400" b="1" u="sng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Основні власні повноваження сіл, селищ, міст</a:t>
            </a: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just">
              <a:buFont typeface="Arial" pitchFamily="34" charset="0"/>
              <a:buChar char="•"/>
            </a:pPr>
            <a:endParaRPr lang="uk-UA" sz="24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uk-UA" sz="2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додаткові до державних гарантії соц. захисту</a:t>
            </a:r>
          </a:p>
          <a:p>
            <a:pPr algn="just">
              <a:buFont typeface="Arial" pitchFamily="34" charset="0"/>
              <a:buChar char="•"/>
            </a:pPr>
            <a:endParaRPr lang="uk-UA" sz="22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uk-UA" sz="2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надання </a:t>
            </a:r>
            <a:r>
              <a:rPr lang="uk-UA" sz="2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ритуальні послуги, поховання </a:t>
            </a:r>
            <a:r>
              <a:rPr lang="uk-UA" sz="2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одиноких</a:t>
            </a:r>
          </a:p>
          <a:p>
            <a:pPr algn="just">
              <a:buFont typeface="Arial" pitchFamily="34" charset="0"/>
              <a:buChar char="•"/>
            </a:pPr>
            <a:endParaRPr lang="uk-UA" sz="22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uk-UA" sz="2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опіка та піклування над повнолітніми</a:t>
            </a:r>
          </a:p>
          <a:p>
            <a:pPr algn="just">
              <a:buFont typeface="Arial" pitchFamily="34" charset="0"/>
              <a:buChar char="•"/>
            </a:pPr>
            <a:endParaRPr lang="uk-UA" sz="22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uk-UA" sz="2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виявлення дітей, які перебувають у СЖО, захист їх особистих та майнових прав</a:t>
            </a:r>
            <a:endParaRPr lang="uk-UA" sz="22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3731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" y="1007017"/>
            <a:ext cx="9144000" cy="64529"/>
          </a:xfrm>
          <a:prstGeom prst="rect">
            <a:avLst/>
          </a:prstGeom>
          <a:solidFill>
            <a:srgbClr val="C2113A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1071546"/>
            <a:ext cx="194560" cy="5522875"/>
          </a:xfrm>
          <a:prstGeom prst="rect">
            <a:avLst/>
          </a:prstGeom>
          <a:solidFill>
            <a:srgbClr val="002A6C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14282" y="3886200"/>
            <a:ext cx="8448400" cy="2423120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endParaRPr lang="uk-UA" sz="14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endParaRPr lang="uk-UA" sz="1400" b="1" i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endParaRPr lang="uk-UA" sz="1400" b="1" i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spcBef>
                <a:spcPts val="0"/>
              </a:spcBef>
            </a:pPr>
            <a:endParaRPr lang="uk-UA" sz="2000" dirty="0">
              <a:solidFill>
                <a:srgbClr val="0070C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6218"/>
            <a:ext cx="6501326" cy="6818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7544" y="1198493"/>
            <a:ext cx="8496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1.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3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Розподіл повноважень </a:t>
            </a:r>
            <a:endParaRPr lang="uk-UA" sz="36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385" y="6021288"/>
            <a:ext cx="1030119" cy="54161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67544" y="1988840"/>
            <a:ext cx="8496945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400" b="1" u="sng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Основні власні повноваження ОТГ (1)</a:t>
            </a: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just">
              <a:buFont typeface="Arial" pitchFamily="34" charset="0"/>
              <a:buChar char="•"/>
            </a:pPr>
            <a:endParaRPr lang="uk-UA" sz="24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uk-UA" sz="2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соціальні послуги (компенсація за соц. послуги), соціальна робота</a:t>
            </a:r>
          </a:p>
          <a:p>
            <a:pPr algn="just">
              <a:buFont typeface="Arial" pitchFamily="34" charset="0"/>
              <a:buChar char="•"/>
            </a:pPr>
            <a:endParaRPr lang="uk-UA" sz="22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uk-UA" sz="2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реабілітаційні послуги</a:t>
            </a:r>
          </a:p>
          <a:p>
            <a:pPr algn="just">
              <a:buFont typeface="Arial" pitchFamily="34" charset="0"/>
              <a:buChar char="•"/>
            </a:pPr>
            <a:endParaRPr lang="uk-UA" sz="22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uk-UA" sz="2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оздоровлення та відпочинок дітей</a:t>
            </a:r>
          </a:p>
          <a:p>
            <a:pPr algn="just">
              <a:buFont typeface="Arial" pitchFamily="34" charset="0"/>
              <a:buChar char="•"/>
            </a:pPr>
            <a:endParaRPr lang="uk-UA" sz="22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uk-UA" sz="2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профілактика бездомності, соціальний патронаж</a:t>
            </a:r>
          </a:p>
          <a:p>
            <a:pPr algn="just">
              <a:buFont typeface="Arial" pitchFamily="34" charset="0"/>
              <a:buChar char="•"/>
            </a:pPr>
            <a:endParaRPr lang="uk-UA" sz="22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uk-UA" sz="2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протидія торгівлі людьми, насильству в  сім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’</a:t>
            </a:r>
            <a:r>
              <a:rPr lang="uk-UA" sz="2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ї</a:t>
            </a:r>
          </a:p>
          <a:p>
            <a:pPr algn="just">
              <a:buFont typeface="Arial" pitchFamily="34" charset="0"/>
              <a:buChar char="•"/>
            </a:pPr>
            <a:endParaRPr lang="uk-UA" sz="24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endParaRPr lang="uk-UA" sz="24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3731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" y="1007017"/>
            <a:ext cx="9144000" cy="64529"/>
          </a:xfrm>
          <a:prstGeom prst="rect">
            <a:avLst/>
          </a:prstGeom>
          <a:solidFill>
            <a:srgbClr val="C2113A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1071546"/>
            <a:ext cx="194560" cy="5522875"/>
          </a:xfrm>
          <a:prstGeom prst="rect">
            <a:avLst/>
          </a:prstGeom>
          <a:solidFill>
            <a:srgbClr val="002A6C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14282" y="3886200"/>
            <a:ext cx="8448400" cy="2423120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endParaRPr lang="uk-UA" sz="14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endParaRPr lang="uk-UA" sz="1400" b="1" i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endParaRPr lang="uk-UA" sz="1400" b="1" i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spcBef>
                <a:spcPts val="0"/>
              </a:spcBef>
            </a:pPr>
            <a:endParaRPr lang="uk-UA" sz="2000" dirty="0">
              <a:solidFill>
                <a:srgbClr val="0070C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6218"/>
            <a:ext cx="6501326" cy="6818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7544" y="1198493"/>
            <a:ext cx="8496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1.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3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Розподіл повноважень </a:t>
            </a:r>
            <a:endParaRPr lang="uk-UA" sz="36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385" y="6021288"/>
            <a:ext cx="1030119" cy="54161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67544" y="1988840"/>
            <a:ext cx="8496945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400" b="1" u="sng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Основні власні повноваження ОТГ (2)</a:t>
            </a: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just">
              <a:buFont typeface="Arial" pitchFamily="34" charset="0"/>
              <a:buChar char="•"/>
            </a:pPr>
            <a:endParaRPr lang="uk-UA" sz="24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uk-UA" sz="2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тимчасове влаштування дітей СЖО в сім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’</a:t>
            </a:r>
            <a:r>
              <a:rPr lang="uk-UA" sz="2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ї родичів, патронатні сім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’</a:t>
            </a:r>
            <a:r>
              <a:rPr lang="uk-UA" sz="2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ї, заклади соц. захисту</a:t>
            </a:r>
          </a:p>
          <a:p>
            <a:pPr algn="just">
              <a:buFont typeface="Arial" pitchFamily="34" charset="0"/>
              <a:buChar char="•"/>
            </a:pPr>
            <a:endParaRPr lang="uk-UA" sz="22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uk-UA" sz="2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встановлення статусу дитини-сироти (ПБП), встановлення опіки/піклування, створення прийомних сімей та ДБСТ</a:t>
            </a:r>
          </a:p>
          <a:p>
            <a:pPr algn="just">
              <a:buFont typeface="Arial" pitchFamily="34" charset="0"/>
              <a:buChar char="•"/>
            </a:pPr>
            <a:endParaRPr lang="uk-UA" sz="22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uk-UA" sz="2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здійснення контролю за забезпеченням прав усиновлених дітей</a:t>
            </a:r>
          </a:p>
          <a:p>
            <a:pPr algn="just">
              <a:buFont typeface="Arial" pitchFamily="34" charset="0"/>
              <a:buChar char="•"/>
            </a:pPr>
            <a:endParaRPr lang="uk-UA" sz="24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3731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" y="1007017"/>
            <a:ext cx="9144000" cy="64529"/>
          </a:xfrm>
          <a:prstGeom prst="rect">
            <a:avLst/>
          </a:prstGeom>
          <a:solidFill>
            <a:srgbClr val="C2113A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1071546"/>
            <a:ext cx="194560" cy="5522875"/>
          </a:xfrm>
          <a:prstGeom prst="rect">
            <a:avLst/>
          </a:prstGeom>
          <a:solidFill>
            <a:srgbClr val="002A6C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14282" y="3886200"/>
            <a:ext cx="8448400" cy="2423120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endParaRPr lang="uk-UA" sz="14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endParaRPr lang="uk-UA" sz="1400" b="1" i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endParaRPr lang="uk-UA" sz="1400" b="1" i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spcBef>
                <a:spcPts val="0"/>
              </a:spcBef>
            </a:pPr>
            <a:endParaRPr lang="uk-UA" sz="2000" dirty="0">
              <a:solidFill>
                <a:srgbClr val="0070C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6218"/>
            <a:ext cx="6501326" cy="6818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7544" y="1198493"/>
            <a:ext cx="8496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1.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3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Розподіл повноважень </a:t>
            </a:r>
            <a:endParaRPr lang="uk-UA" sz="36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385" y="6021288"/>
            <a:ext cx="1030119" cy="54161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67544" y="1988840"/>
            <a:ext cx="849694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400" b="1" u="sng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Основні делеговані повноваження ОТГ</a:t>
            </a: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just">
              <a:buFont typeface="Arial" pitchFamily="34" charset="0"/>
              <a:buChar char="•"/>
            </a:pPr>
            <a:endParaRPr lang="uk-UA" sz="24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uk-UA" sz="2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контроль за працею та зайнятістю, накладення штрафів</a:t>
            </a:r>
          </a:p>
          <a:p>
            <a:pPr algn="just">
              <a:buFont typeface="Arial" pitchFamily="34" charset="0"/>
              <a:buChar char="•"/>
            </a:pPr>
            <a:endParaRPr lang="uk-UA" sz="22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uk-UA" sz="2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утримання та виховання дітей у сімейних формах виховання та сім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’</a:t>
            </a:r>
            <a:r>
              <a:rPr lang="uk-UA" sz="22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ях</a:t>
            </a:r>
            <a:r>
              <a:rPr lang="uk-UA" sz="2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патронатних вихователів</a:t>
            </a:r>
            <a:endParaRPr lang="uk-UA" sz="22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3731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" y="1007017"/>
            <a:ext cx="9144000" cy="64529"/>
          </a:xfrm>
          <a:prstGeom prst="rect">
            <a:avLst/>
          </a:prstGeom>
          <a:solidFill>
            <a:srgbClr val="C2113A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1071546"/>
            <a:ext cx="194560" cy="5522875"/>
          </a:xfrm>
          <a:prstGeom prst="rect">
            <a:avLst/>
          </a:prstGeom>
          <a:solidFill>
            <a:srgbClr val="002A6C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14282" y="3886200"/>
            <a:ext cx="8448400" cy="2423120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endParaRPr lang="uk-UA" sz="14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endParaRPr lang="uk-UA" sz="1400" b="1" i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endParaRPr lang="uk-UA" sz="1400" b="1" i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spcBef>
                <a:spcPts val="0"/>
              </a:spcBef>
            </a:pPr>
            <a:endParaRPr lang="uk-UA" sz="2000" dirty="0">
              <a:solidFill>
                <a:srgbClr val="0070C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6218"/>
            <a:ext cx="6501326" cy="6818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7544" y="1198493"/>
            <a:ext cx="8496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1.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3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Розподіл повноважень </a:t>
            </a:r>
            <a:endParaRPr lang="uk-UA" sz="36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385" y="6021288"/>
            <a:ext cx="1030119" cy="54161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67544" y="1988840"/>
            <a:ext cx="8496945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400" b="1" u="sng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Основні делеговані повноваження міст обл. значення</a:t>
            </a: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just">
              <a:buFont typeface="Arial" pitchFamily="34" charset="0"/>
              <a:buChar char="•"/>
            </a:pPr>
            <a:endParaRPr lang="uk-UA" sz="24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uk-UA" sz="2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призначення та виплата субсидій, пільг та допомог</a:t>
            </a:r>
          </a:p>
          <a:p>
            <a:pPr algn="just">
              <a:buFont typeface="Arial" pitchFamily="34" charset="0"/>
              <a:buChar char="•"/>
            </a:pPr>
            <a:endParaRPr lang="uk-UA" sz="22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uk-UA" sz="2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забезпечення осіб з інвалідністю засобами реабілітації</a:t>
            </a:r>
          </a:p>
          <a:p>
            <a:pPr algn="just">
              <a:buFont typeface="Arial" pitchFamily="34" charset="0"/>
              <a:buChar char="•"/>
            </a:pPr>
            <a:endParaRPr lang="uk-UA" sz="22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uk-UA" sz="2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нагляд за призначенням і перерахунком пенсій</a:t>
            </a:r>
          </a:p>
          <a:p>
            <a:pPr algn="just">
              <a:buFont typeface="Arial" pitchFamily="34" charset="0"/>
              <a:buChar char="•"/>
            </a:pPr>
            <a:endParaRPr lang="uk-UA" sz="24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3731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" y="1007017"/>
            <a:ext cx="9144000" cy="64529"/>
          </a:xfrm>
          <a:prstGeom prst="rect">
            <a:avLst/>
          </a:prstGeom>
          <a:solidFill>
            <a:srgbClr val="C2113A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1071546"/>
            <a:ext cx="194560" cy="5522875"/>
          </a:xfrm>
          <a:prstGeom prst="rect">
            <a:avLst/>
          </a:prstGeom>
          <a:solidFill>
            <a:srgbClr val="002A6C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14282" y="3886200"/>
            <a:ext cx="8448400" cy="2423120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endParaRPr lang="uk-UA" sz="14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endParaRPr lang="uk-UA" sz="1400" b="1" i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endParaRPr lang="uk-UA" sz="1400" b="1" i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spcBef>
                <a:spcPts val="0"/>
              </a:spcBef>
            </a:pPr>
            <a:endParaRPr lang="uk-UA" sz="2000" dirty="0">
              <a:solidFill>
                <a:srgbClr val="0070C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6218"/>
            <a:ext cx="6501326" cy="6818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7544" y="1198493"/>
            <a:ext cx="8496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2.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3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Забезпечення землею </a:t>
            </a:r>
            <a:endParaRPr lang="uk-UA" sz="36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385" y="6021288"/>
            <a:ext cx="1030119" cy="54161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67544" y="1988840"/>
            <a:ext cx="8496945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Проблеми:</a:t>
            </a:r>
          </a:p>
          <a:p>
            <a:pPr algn="just"/>
            <a:endParaRPr lang="uk-UA" sz="24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uk-UA" sz="2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землі завжди мало!</a:t>
            </a:r>
          </a:p>
          <a:p>
            <a:pPr algn="just">
              <a:buFont typeface="Arial" pitchFamily="34" charset="0"/>
              <a:buChar char="•"/>
            </a:pPr>
            <a:endParaRPr lang="uk-UA" sz="22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uk-UA" sz="2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відсутня альтернатива отриманню землі!</a:t>
            </a:r>
          </a:p>
          <a:p>
            <a:pPr algn="just">
              <a:buFont typeface="Arial" pitchFamily="34" charset="0"/>
              <a:buChar char="•"/>
            </a:pPr>
            <a:endParaRPr lang="uk-UA" sz="22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uk-UA" sz="2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користування землями поза населеними пунктами!</a:t>
            </a:r>
            <a:endParaRPr lang="uk-UA" sz="22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3731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1440</TotalTime>
  <Words>653</Words>
  <Application>Microsoft Office PowerPoint</Application>
  <PresentationFormat>Экран (4:3)</PresentationFormat>
  <Paragraphs>200</Paragraphs>
  <Slides>17</Slides>
  <Notes>16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Тема Office</vt:lpstr>
      <vt:lpstr>Acrobat Document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Концепція реформування сфери соціального захисту населення</dc:title>
  <dc:creator>n.mukoliuk</dc:creator>
  <cp:lastModifiedBy>n.mukoliuk</cp:lastModifiedBy>
  <cp:revision>165</cp:revision>
  <cp:lastPrinted>2017-04-18T13:49:13Z</cp:lastPrinted>
  <dcterms:created xsi:type="dcterms:W3CDTF">2016-06-13T07:24:54Z</dcterms:created>
  <dcterms:modified xsi:type="dcterms:W3CDTF">2017-08-15T10:34:37Z</dcterms:modified>
</cp:coreProperties>
</file>