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3"/>
  </p:notesMasterIdLst>
  <p:handoutMasterIdLst>
    <p:handoutMasterId r:id="rId14"/>
  </p:handoutMasterIdLst>
  <p:sldIdLst>
    <p:sldId id="273" r:id="rId2"/>
    <p:sldId id="274" r:id="rId3"/>
    <p:sldId id="311" r:id="rId4"/>
    <p:sldId id="312" r:id="rId5"/>
    <p:sldId id="313" r:id="rId6"/>
    <p:sldId id="314" r:id="rId7"/>
    <p:sldId id="315" r:id="rId8"/>
    <p:sldId id="316" r:id="rId9"/>
    <p:sldId id="318" r:id="rId10"/>
    <p:sldId id="319" r:id="rId11"/>
    <p:sldId id="317" r:id="rId12"/>
  </p:sldIdLst>
  <p:sldSz cx="9144000" cy="6858000" type="screen4x3"/>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2E4737DD-E76F-4334-9F3A-0430C902E34C}">
          <p14:sldIdLst>
            <p14:sldId id="273"/>
            <p14:sldId id="274"/>
            <p14:sldId id="311"/>
            <p14:sldId id="312"/>
            <p14:sldId id="313"/>
            <p14:sldId id="314"/>
            <p14:sldId id="315"/>
            <p14:sldId id="316"/>
            <p14:sldId id="318"/>
            <p14:sldId id="319"/>
            <p14:sldId id="317"/>
          </p14:sldIdLst>
        </p14:section>
        <p14:section name="Раздел без заголовка" id="{FAC0FB57-07C6-4C44-9878-EF834D4202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92" autoAdjust="0"/>
  </p:normalViewPr>
  <p:slideViewPr>
    <p:cSldViewPr>
      <p:cViewPr varScale="1">
        <p:scale>
          <a:sx n="60" d="100"/>
          <a:sy n="60" d="100"/>
        </p:scale>
        <p:origin x="1460"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8E336CF9-15A4-47BF-93E4-7781F62F799D}" type="datetimeFigureOut">
              <a:rPr lang="uk-UA" smtClean="0"/>
              <a:pPr/>
              <a:t>28.11.2022</a:t>
            </a:fld>
            <a:endParaRPr lang="uk-UA"/>
          </a:p>
        </p:txBody>
      </p:sp>
      <p:sp>
        <p:nvSpPr>
          <p:cNvPr id="4" name="Нижний колонтитул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uk-UA"/>
          </a:p>
        </p:txBody>
      </p:sp>
      <p:sp>
        <p:nvSpPr>
          <p:cNvPr id="5" name="Номер слайда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7CF278B5-9B57-41C1-A1F2-7FB2CED0861E}" type="slidenum">
              <a:rPr lang="uk-UA" smtClean="0"/>
              <a:pPr/>
              <a:t>‹#›</a:t>
            </a:fld>
            <a:endParaRPr lang="uk-UA"/>
          </a:p>
        </p:txBody>
      </p:sp>
    </p:spTree>
    <p:extLst>
      <p:ext uri="{BB962C8B-B14F-4D97-AF65-F5344CB8AC3E}">
        <p14:creationId xmlns:p14="http://schemas.microsoft.com/office/powerpoint/2010/main" val="3347044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80CFD66-80FC-479D-9B02-407B61100DB4}" type="datetimeFigureOut">
              <a:rPr lang="uk-UA" smtClean="0"/>
              <a:pPr/>
              <a:t>28.11.2022</a:t>
            </a:fld>
            <a:endParaRPr lang="uk-UA"/>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8AFEF43D-EA63-44D8-8C93-6419CB223E66}" type="slidenum">
              <a:rPr lang="uk-UA" smtClean="0"/>
              <a:pPr/>
              <a:t>‹#›</a:t>
            </a:fld>
            <a:endParaRPr lang="uk-UA"/>
          </a:p>
        </p:txBody>
      </p:sp>
    </p:spTree>
    <p:extLst>
      <p:ext uri="{BB962C8B-B14F-4D97-AF65-F5344CB8AC3E}">
        <p14:creationId xmlns:p14="http://schemas.microsoft.com/office/powerpoint/2010/main" val="2201422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ru-RU"/>
              <a:t>Образец заголовка</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B7F2CF18-E4CD-4134-A1B5-875DEE4016FB}" type="datetime1">
              <a:rPr lang="uk-UA" smtClean="0"/>
              <a:t>28.11.2022</a:t>
            </a:fld>
            <a:endParaRPr lang="uk-UA"/>
          </a:p>
        </p:txBody>
      </p:sp>
      <p:sp>
        <p:nvSpPr>
          <p:cNvPr id="5" name="Footer Placeholder 4"/>
          <p:cNvSpPr>
            <a:spLocks noGrp="1"/>
          </p:cNvSpPr>
          <p:nvPr>
            <p:ph type="ftr" sz="quarter" idx="11"/>
          </p:nvPr>
        </p:nvSpPr>
        <p:spPr>
          <a:xfrm>
            <a:off x="1900237" y="5410202"/>
            <a:ext cx="3843665" cy="365125"/>
          </a:xfrm>
        </p:spPr>
        <p:txBody>
          <a:bodyPr/>
          <a:lstStyle/>
          <a:p>
            <a:endParaRPr lang="uk-UA"/>
          </a:p>
        </p:txBody>
      </p:sp>
      <p:sp>
        <p:nvSpPr>
          <p:cNvPr id="6" name="Slide Number Placeholder 5"/>
          <p:cNvSpPr>
            <a:spLocks noGrp="1"/>
          </p:cNvSpPr>
          <p:nvPr>
            <p:ph type="sldNum" sz="quarter" idx="12"/>
          </p:nvPr>
        </p:nvSpPr>
        <p:spPr>
          <a:xfrm>
            <a:off x="7915603" y="5410200"/>
            <a:ext cx="578317" cy="365125"/>
          </a:xfrm>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4222841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B0A2BD-237A-49BF-BD24-0ED587CFF44A}" type="datetime1">
              <a:rPr lang="uk-UA" smtClean="0"/>
              <a:t>28.11.2022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288879482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B0A2BD-237A-49BF-BD24-0ED587CFF44A}" type="datetime1">
              <a:rPr lang="uk-UA" smtClean="0"/>
              <a:t>28.11.2022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40643716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ru-RU"/>
              <a:t>Образец заголовка</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B0A2BD-237A-49BF-BD24-0ED587CFF44A}" type="datetime1">
              <a:rPr lang="uk-UA" smtClean="0"/>
              <a:t>28.11.2022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520A94-3277-4FCC-A422-8C2A3DD49FCF}" type="slidenum">
              <a:rPr lang="uk-UA" smtClean="0"/>
              <a:pPr/>
              <a:t>‹#›</a:t>
            </a:fld>
            <a:endParaRPr lang="uk-UA"/>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252920233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ru-RU"/>
              <a:t>Образец заголовка</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EAB0A2BD-237A-49BF-BD24-0ED587CFF44A}" type="datetime1">
              <a:rPr lang="uk-UA" smtClean="0"/>
              <a:t>28.11.2022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761836791"/>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ru-RU"/>
              <a:t>Образец заголовка</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AB0A2BD-237A-49BF-BD24-0ED587CFF44A}" type="datetime1">
              <a:rPr lang="uk-UA" smtClean="0"/>
              <a:t>28.11.2022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1662259821"/>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ru-RU"/>
              <a:t>Образец заголовка</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ru-RU"/>
              <a:t>Вставка рисунка</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3" name="Date Placeholder 2"/>
          <p:cNvSpPr>
            <a:spLocks noGrp="1"/>
          </p:cNvSpPr>
          <p:nvPr>
            <p:ph type="dt" sz="half" idx="10"/>
          </p:nvPr>
        </p:nvSpPr>
        <p:spPr/>
        <p:txBody>
          <a:bodyPr/>
          <a:lstStyle/>
          <a:p>
            <a:fld id="{EAB0A2BD-237A-49BF-BD24-0ED587CFF44A}" type="datetime1">
              <a:rPr lang="uk-UA" smtClean="0"/>
              <a:t>28.11.2022</a:t>
            </a:fld>
            <a:endParaRPr lang="uk-UA"/>
          </a:p>
        </p:txBody>
      </p:sp>
      <p:sp>
        <p:nvSpPr>
          <p:cNvPr id="4" name="Footer Placeholder 3"/>
          <p:cNvSpPr>
            <a:spLocks noGrp="1"/>
          </p:cNvSpPr>
          <p:nvPr>
            <p:ph type="ftr" sz="quarter" idx="11"/>
          </p:nvPr>
        </p:nvSpPr>
        <p:spPr/>
        <p:txBody>
          <a:bodyPr/>
          <a:lstStyle>
            <a:lvl1pPr>
              <a:defRPr cap="all" baseline="0"/>
            </a:lvl1pPr>
          </a:lstStyle>
          <a:p>
            <a:endParaRPr lang="uk-UA"/>
          </a:p>
        </p:txBody>
      </p:sp>
      <p:sp>
        <p:nvSpPr>
          <p:cNvPr id="5" name="Slide Number Placeholder 4"/>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224150831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A829410-5C2C-42D1-A2A5-615DD38EDC3D}" type="datetime1">
              <a:rPr lang="uk-UA" smtClean="0"/>
              <a:t>28.11.2022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4140793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36D8863A-D2B9-4162-8D7B-4FA33BE757F6}" type="datetime1">
              <a:rPr lang="uk-UA" smtClean="0"/>
              <a:t>28.11.2022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393070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ru-RU"/>
              <a:t>Образец заголовка</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036C728A-D6B0-49D5-A70D-6E5FCA65D126}" type="datetime1">
              <a:rPr lang="uk-UA" smtClean="0"/>
              <a:t>28.11.2022</a:t>
            </a:fld>
            <a:endParaRPr lang="uk-UA"/>
          </a:p>
        </p:txBody>
      </p:sp>
      <p:sp>
        <p:nvSpPr>
          <p:cNvPr id="50" name="Footer Placeholder 4"/>
          <p:cNvSpPr>
            <a:spLocks noGrp="1"/>
          </p:cNvSpPr>
          <p:nvPr>
            <p:ph type="ftr" sz="quarter" idx="11"/>
          </p:nvPr>
        </p:nvSpPr>
        <p:spPr>
          <a:xfrm>
            <a:off x="856059" y="5883276"/>
            <a:ext cx="4679482" cy="365125"/>
          </a:xfrm>
        </p:spPr>
        <p:txBody>
          <a:bodyPr/>
          <a:lstStyle/>
          <a:p>
            <a:endParaRPr lang="uk-UA"/>
          </a:p>
        </p:txBody>
      </p:sp>
      <p:sp>
        <p:nvSpPr>
          <p:cNvPr id="51" name="Slide Number Placeholder 5"/>
          <p:cNvSpPr>
            <a:spLocks noGrp="1"/>
          </p:cNvSpPr>
          <p:nvPr>
            <p:ph type="sldNum" sz="quarter" idx="12"/>
          </p:nvPr>
        </p:nvSpPr>
        <p:spPr>
          <a:xfrm>
            <a:off x="7707241" y="5883275"/>
            <a:ext cx="578317" cy="365125"/>
          </a:xfrm>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274014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87AD9A98-545B-4A7B-8081-5325CFA72A7A}" type="datetime1">
              <a:rPr lang="uk-UA" smtClean="0"/>
              <a:t>28.11.2022</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114107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2705C94-A424-4C52-81E4-593A2E4580CF}" type="datetime1">
              <a:rPr lang="uk-UA" smtClean="0"/>
              <a:t>28.11.2022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598034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856058" y="3073398"/>
            <a:ext cx="3658793"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29150" y="3073398"/>
            <a:ext cx="3656408" cy="271780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DF21558-6D5B-498C-95DE-B30912F22EDC}" type="datetime1">
              <a:rPr lang="uk-UA" smtClean="0"/>
              <a:t>28.11.2022</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2728813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84A6404B-3F53-4A73-8A20-518B13457F00}" type="datetime1">
              <a:rPr lang="uk-UA" smtClean="0"/>
              <a:t>28.11.2022</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167619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E07CC-4377-49EE-90AE-840687247299}" type="datetime1">
              <a:rPr lang="uk-UA" smtClean="0"/>
              <a:t>28.11.2022</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64619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ru-RU"/>
              <a:t>Образец заголовка</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AF38BF49-8CE1-4C8B-A5EA-17D9812B3A49}" type="datetime1">
              <a:rPr lang="uk-UA" smtClean="0"/>
              <a:t>28.11.2022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1368425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ru-RU"/>
              <a:t>Вставка рисунка</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12391D3E-641E-424C-ACD8-39D1AF406597}" type="datetime1">
              <a:rPr lang="uk-UA" smtClean="0"/>
              <a:t>28.11.2022</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FE520A94-3277-4FCC-A422-8C2A3DD49FCF}" type="slidenum">
              <a:rPr lang="uk-UA" smtClean="0"/>
              <a:pPr/>
              <a:t>‹#›</a:t>
            </a:fld>
            <a:endParaRPr lang="uk-UA"/>
          </a:p>
        </p:txBody>
      </p:sp>
    </p:spTree>
    <p:extLst>
      <p:ext uri="{BB962C8B-B14F-4D97-AF65-F5344CB8AC3E}">
        <p14:creationId xmlns:p14="http://schemas.microsoft.com/office/powerpoint/2010/main" val="1967136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AB0A2BD-237A-49BF-BD24-0ED587CFF44A}" type="datetime1">
              <a:rPr lang="uk-UA" smtClean="0"/>
              <a:t>28.11.2022</a:t>
            </a:fld>
            <a:endParaRPr lang="uk-UA"/>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E520A94-3277-4FCC-A422-8C2A3DD49FCF}" type="slidenum">
              <a:rPr lang="uk-UA" smtClean="0"/>
              <a:pPr/>
              <a:t>‹#›</a:t>
            </a:fld>
            <a:endParaRPr lang="uk-UA"/>
          </a:p>
        </p:txBody>
      </p:sp>
    </p:spTree>
    <p:extLst>
      <p:ext uri="{BB962C8B-B14F-4D97-AF65-F5344CB8AC3E}">
        <p14:creationId xmlns:p14="http://schemas.microsoft.com/office/powerpoint/2010/main" val="2954247381"/>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3EB310-FC60-4BF6-9E9A-F4805FEA1424}"/>
              </a:ext>
            </a:extLst>
          </p:cNvPr>
          <p:cNvSpPr txBox="1"/>
          <p:nvPr/>
        </p:nvSpPr>
        <p:spPr>
          <a:xfrm>
            <a:off x="971600" y="1484784"/>
            <a:ext cx="7128792" cy="2677656"/>
          </a:xfrm>
          <a:prstGeom prst="rect">
            <a:avLst/>
          </a:prstGeom>
          <a:solidFill>
            <a:schemeClr val="accent5">
              <a:lumMod val="20000"/>
              <a:lumOff val="80000"/>
            </a:schemeClr>
          </a:solidFill>
        </p:spPr>
        <p:txBody>
          <a:bodyPr wrap="square">
            <a:spAutoFit/>
          </a:bodyPr>
          <a:lstStyle/>
          <a:p>
            <a:pPr algn="ctr"/>
            <a:r>
              <a:rPr lang="uk-UA" sz="2400" b="1" i="1" dirty="0">
                <a:solidFill>
                  <a:srgbClr val="002060"/>
                </a:solidFill>
                <a:cs typeface="Aharoni" panose="02010803020104030203" pitchFamily="2" charset="-79"/>
              </a:rPr>
              <a:t>Відновлення земельних аукціонів за </a:t>
            </a:r>
            <a:r>
              <a:rPr lang="ru-RU" sz="2400" b="1" i="1" dirty="0">
                <a:solidFill>
                  <a:srgbClr val="002060"/>
                </a:solidFill>
                <a:effectLst/>
                <a:cs typeface="Aharoni" panose="02010803020104030203" pitchFamily="2" charset="-79"/>
              </a:rPr>
              <a:t>ЗАКОНОМ УКРАЇНИ №2698-ІХ «Про </a:t>
            </a:r>
            <a:r>
              <a:rPr lang="uk-UA" sz="2400" b="1" i="1" dirty="0">
                <a:solidFill>
                  <a:srgbClr val="002060"/>
                </a:solidFill>
                <a:effectLst/>
                <a:cs typeface="Aharoni" panose="02010803020104030203" pitchFamily="2" charset="-79"/>
              </a:rPr>
              <a:t>внесення змін до деяких законодавчих актів України щодо відновлення системи оформлення прав оренди земельних ділянок сільськогосподарського призначення та удосконалення законодавства щодо охорони </a:t>
            </a:r>
            <a:r>
              <a:rPr lang="ru-RU" sz="2400" b="1" i="1" dirty="0">
                <a:solidFill>
                  <a:srgbClr val="002060"/>
                </a:solidFill>
                <a:effectLst/>
                <a:cs typeface="Aharoni" panose="02010803020104030203" pitchFamily="2" charset="-79"/>
              </a:rPr>
              <a:t>земель»</a:t>
            </a:r>
            <a:endParaRPr lang="uk-UA" sz="2400" dirty="0">
              <a:solidFill>
                <a:srgbClr val="002060"/>
              </a:solidFill>
              <a:cs typeface="Aharoni" panose="02010803020104030203" pitchFamily="2" charset="-79"/>
            </a:endParaRPr>
          </a:p>
        </p:txBody>
      </p:sp>
      <p:sp>
        <p:nvSpPr>
          <p:cNvPr id="5" name="TextBox 4">
            <a:extLst>
              <a:ext uri="{FF2B5EF4-FFF2-40B4-BE49-F238E27FC236}">
                <a16:creationId xmlns:a16="http://schemas.microsoft.com/office/drawing/2014/main" id="{6CAA7C3D-3782-4DF3-8CF5-5A2CC7399E7F}"/>
              </a:ext>
            </a:extLst>
          </p:cNvPr>
          <p:cNvSpPr txBox="1"/>
          <p:nvPr/>
        </p:nvSpPr>
        <p:spPr>
          <a:xfrm>
            <a:off x="4561158" y="5072896"/>
            <a:ext cx="4602822" cy="1384995"/>
          </a:xfrm>
          <a:prstGeom prst="rect">
            <a:avLst/>
          </a:prstGeom>
          <a:noFill/>
        </p:spPr>
        <p:txBody>
          <a:bodyPr wrap="square">
            <a:spAutoFit/>
          </a:bodyPr>
          <a:lstStyle/>
          <a:p>
            <a:pPr indent="180340" algn="r"/>
            <a:endParaRPr lang="uk-UA" sz="1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indent="180340" algn="r"/>
            <a:endParaRPr lang="uk-UA" sz="1000" b="1"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180340" algn="r"/>
            <a:r>
              <a:rPr lang="uk-UA" sz="1000" b="1" i="1" dirty="0">
                <a:effectLst/>
                <a:latin typeface="Times New Roman" panose="02020603050405020304" pitchFamily="18" charset="0"/>
                <a:ea typeface="Times New Roman" panose="02020603050405020304" pitchFamily="18" charset="0"/>
                <a:cs typeface="Times New Roman" panose="02020603050405020304" pitchFamily="18" charset="0"/>
              </a:rPr>
              <a:t>Підготовлено для громад :</a:t>
            </a:r>
            <a:endParaRPr lang="ru-UA" sz="1000" dirty="0">
              <a:effectLst/>
              <a:latin typeface="Calibri" panose="020F0502020204030204" pitchFamily="34" charset="0"/>
              <a:ea typeface="Calibri" panose="020F0502020204030204" pitchFamily="34" charset="0"/>
              <a:cs typeface="Times New Roman" panose="02020603050405020304" pitchFamily="18" charset="0"/>
            </a:endParaRPr>
          </a:p>
          <a:p>
            <a:pPr indent="180340" algn="r"/>
            <a:r>
              <a:rPr lang="uk-UA" sz="1400" b="1" dirty="0">
                <a:effectLst/>
                <a:latin typeface="Calibri" panose="020F0502020204030204" pitchFamily="34" charset="0"/>
                <a:ea typeface="Times New Roman" panose="02020603050405020304" pitchFamily="18" charset="0"/>
                <a:cs typeface="Calibri" panose="020F0502020204030204" pitchFamily="34" charset="0"/>
              </a:rPr>
              <a:t>Медвецька Тетяна Вікторівна</a:t>
            </a:r>
            <a:endParaRPr lang="ru-UA" sz="1400" b="1" dirty="0">
              <a:effectLst/>
              <a:latin typeface="Calibri" panose="020F0502020204030204" pitchFamily="34" charset="0"/>
              <a:ea typeface="Calibri" panose="020F0502020204030204" pitchFamily="34" charset="0"/>
              <a:cs typeface="Calibri" panose="020F0502020204030204" pitchFamily="34" charset="0"/>
            </a:endParaRPr>
          </a:p>
          <a:p>
            <a:pPr algn="r"/>
            <a:r>
              <a:rPr lang="uk-UA" sz="1000" i="1" dirty="0">
                <a:effectLst/>
                <a:latin typeface="Times New Roman" panose="02020603050405020304" pitchFamily="18" charset="0"/>
                <a:ea typeface="Times New Roman" panose="02020603050405020304" pitchFamily="18" charset="0"/>
                <a:cs typeface="Times New Roman" panose="02020603050405020304" pitchFamily="18" charset="0"/>
              </a:rPr>
              <a:t>експерт Асоціації міст України</a:t>
            </a:r>
            <a:endParaRPr lang="ru-UA" sz="10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uk-UA" sz="1000" i="1" dirty="0">
                <a:effectLst/>
                <a:latin typeface="Times New Roman" panose="02020603050405020304" pitchFamily="18" charset="0"/>
                <a:ea typeface="Times New Roman" panose="02020603050405020304" pitchFamily="18" charset="0"/>
                <a:cs typeface="Times New Roman" panose="02020603050405020304" pitchFamily="18" charset="0"/>
              </a:rPr>
              <a:t>з питань земельних відносин та комунального майна,</a:t>
            </a:r>
            <a:endParaRPr lang="ru-UA" sz="10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uk-UA" sz="1000" i="1" dirty="0">
                <a:effectLst/>
                <a:latin typeface="Times New Roman" panose="02020603050405020304" pitchFamily="18" charset="0"/>
                <a:ea typeface="Times New Roman" panose="02020603050405020304" pitchFamily="18" charset="0"/>
                <a:cs typeface="Times New Roman" panose="02020603050405020304" pitchFamily="18" charset="0"/>
              </a:rPr>
              <a:t>Незалежний експерт з оцінки земель та нерухомого майна,</a:t>
            </a:r>
            <a:endParaRPr lang="ru-UA" sz="1000" dirty="0">
              <a:effectLst/>
              <a:latin typeface="Calibri" panose="020F0502020204030204" pitchFamily="34" charset="0"/>
              <a:ea typeface="Calibri" panose="020F0502020204030204" pitchFamily="34" charset="0"/>
              <a:cs typeface="Times New Roman" panose="02020603050405020304" pitchFamily="18" charset="0"/>
            </a:endParaRPr>
          </a:p>
          <a:p>
            <a:pPr algn="r"/>
            <a:r>
              <a:rPr lang="uk-UA" sz="1000" i="1" dirty="0">
                <a:effectLst/>
                <a:latin typeface="Times New Roman" panose="02020603050405020304" pitchFamily="18" charset="0"/>
                <a:ea typeface="Times New Roman" panose="02020603050405020304" pitchFamily="18" charset="0"/>
                <a:cs typeface="Times New Roman" panose="02020603050405020304" pitchFamily="18" charset="0"/>
              </a:rPr>
              <a:t>Сертифікований інженер-землевпорядник</a:t>
            </a:r>
            <a:r>
              <a:rPr lang="uk-UA" sz="1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ru-UA" sz="1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a:extLst>
              <a:ext uri="{FF2B5EF4-FFF2-40B4-BE49-F238E27FC236}">
                <a16:creationId xmlns:a16="http://schemas.microsoft.com/office/drawing/2014/main" id="{50A5BBBC-AC23-C05F-963C-B51922A8290C}"/>
              </a:ext>
            </a:extLst>
          </p:cNvPr>
          <p:cNvPicPr>
            <a:picLocks noChangeAspect="1"/>
          </p:cNvPicPr>
          <p:nvPr/>
        </p:nvPicPr>
        <p:blipFill>
          <a:blip r:embed="rId2"/>
          <a:stretch>
            <a:fillRect/>
          </a:stretch>
        </p:blipFill>
        <p:spPr>
          <a:xfrm>
            <a:off x="2555776" y="0"/>
            <a:ext cx="4032448" cy="1266667"/>
          </a:xfrm>
          <a:prstGeom prst="rect">
            <a:avLst/>
          </a:prstGeom>
        </p:spPr>
      </p:pic>
    </p:spTree>
    <p:extLst>
      <p:ext uri="{BB962C8B-B14F-4D97-AF65-F5344CB8AC3E}">
        <p14:creationId xmlns:p14="http://schemas.microsoft.com/office/powerpoint/2010/main" val="3483509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899592" y="332656"/>
            <a:ext cx="7704856" cy="1800200"/>
          </a:xfrm>
        </p:spPr>
        <p:txBody>
          <a:bodyPr>
            <a:normAutofit fontScale="90000"/>
          </a:bodyPr>
          <a:lstStyle/>
          <a:p>
            <a:br>
              <a:rPr lang="ru-RU" sz="2000" b="1" i="1" u="sng" dirty="0">
                <a:latin typeface="Arial" panose="020B0604020202020204" pitchFamily="34" charset="0"/>
                <a:cs typeface="Arial" panose="020B0604020202020204" pitchFamily="34" charset="0"/>
              </a:rPr>
            </a:br>
            <a:br>
              <a:rPr lang="ru-RU" sz="2000" b="1" i="1" u="sng" dirty="0">
                <a:latin typeface="Arial" panose="020B0604020202020204" pitchFamily="34" charset="0"/>
                <a:cs typeface="Arial" panose="020B0604020202020204" pitchFamily="34" charset="0"/>
              </a:rPr>
            </a:br>
            <a:br>
              <a:rPr lang="ru-RU" sz="2000" b="1" i="1" u="sng" dirty="0">
                <a:latin typeface="Arial" panose="020B0604020202020204" pitchFamily="34" charset="0"/>
                <a:cs typeface="Arial" panose="020B0604020202020204" pitchFamily="34" charset="0"/>
              </a:rPr>
            </a:br>
            <a:r>
              <a:rPr lang="uk-UA" sz="2000" b="1" i="1" u="sng" dirty="0">
                <a:latin typeface="Arial" panose="020B0604020202020204" pitchFamily="34" charset="0"/>
                <a:cs typeface="Arial" panose="020B0604020202020204" pitchFamily="34" charset="0"/>
              </a:rPr>
              <a:t>що робити з аукціонами, які були оголошенні до початку Воєнного Стану, але  досі в статусі очікування підписання протоколу чи договору:</a:t>
            </a:r>
            <a:br>
              <a:rPr lang="uk-UA" sz="2000" b="1" i="1" dirty="0">
                <a:effectLst/>
                <a:latin typeface="Arial" panose="020B0604020202020204" pitchFamily="34" charset="0"/>
                <a:ea typeface="Calibri" panose="020F0502020204030204" pitchFamily="34" charset="0"/>
                <a:cs typeface="Arial" panose="020B0604020202020204" pitchFamily="34" charset="0"/>
              </a:rPr>
            </a:b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6660232" y="1"/>
            <a:ext cx="2504883" cy="788224"/>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683568" y="1951672"/>
            <a:ext cx="8355308" cy="1938992"/>
          </a:xfrm>
          <a:prstGeom prst="rect">
            <a:avLst/>
          </a:prstGeom>
          <a:noFill/>
        </p:spPr>
        <p:txBody>
          <a:bodyPr wrap="square">
            <a:spAutoFit/>
          </a:bodyPr>
          <a:lstStyle/>
          <a:p>
            <a:pPr marL="342900" indent="-342900">
              <a:buFont typeface="Wingdings" panose="05000000000000000000" pitchFamily="2" charset="2"/>
              <a:buChar char="q"/>
            </a:pPr>
            <a:r>
              <a:rPr lang="uk-UA" sz="2000" dirty="0"/>
              <a:t>Законом № 2145-</a:t>
            </a:r>
            <a:r>
              <a:rPr lang="en-US" sz="2000" dirty="0"/>
              <a:t>IX </a:t>
            </a:r>
            <a:r>
              <a:rPr lang="uk-UA" sz="2000" dirty="0"/>
              <a:t>визначено, що земельні торги щодо набуття права оренди, емфітевзису, суперфіцію щодо земельних ділянок с/г призначення державної, комунальної власності, які оголошені та не були завершені до набрання чинності цим законом (07.04.2022) — </a:t>
            </a:r>
            <a:r>
              <a:rPr lang="uk-UA" sz="2000" b="1" u="sng" dirty="0"/>
              <a:t>вважають скасованими</a:t>
            </a:r>
            <a:r>
              <a:rPr lang="uk-UA" sz="2000" dirty="0"/>
              <a:t>. </a:t>
            </a: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120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5999406" y="0"/>
            <a:ext cx="3165709" cy="996169"/>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465164" y="1536174"/>
            <a:ext cx="8213672" cy="707886"/>
          </a:xfrm>
          <a:prstGeom prst="rect">
            <a:avLst/>
          </a:prstGeom>
          <a:noFill/>
        </p:spPr>
        <p:txBody>
          <a:bodyPr wrap="square">
            <a:spAutoFit/>
          </a:bodyPr>
          <a:lstStyle/>
          <a:p>
            <a:pPr marL="342900" indent="-342900">
              <a:buFont typeface="Wingdings" panose="05000000000000000000" pitchFamily="2" charset="2"/>
              <a:buChar char="q"/>
            </a:pPr>
            <a:endParaRPr lang="ru-RU"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p:txBody>
      </p:sp>
      <p:pic>
        <p:nvPicPr>
          <p:cNvPr id="7" name="Рисунок 6">
            <a:extLst>
              <a:ext uri="{FF2B5EF4-FFF2-40B4-BE49-F238E27FC236}">
                <a16:creationId xmlns:a16="http://schemas.microsoft.com/office/drawing/2014/main" id="{661290A8-F3A3-7911-F7C2-8E41D633E4A7}"/>
              </a:ext>
            </a:extLst>
          </p:cNvPr>
          <p:cNvPicPr>
            <a:picLocks noChangeAspect="1"/>
          </p:cNvPicPr>
          <p:nvPr/>
        </p:nvPicPr>
        <p:blipFill>
          <a:blip r:embed="rId3"/>
          <a:stretch>
            <a:fillRect/>
          </a:stretch>
        </p:blipFill>
        <p:spPr>
          <a:xfrm>
            <a:off x="1403648" y="1163938"/>
            <a:ext cx="6192687" cy="4637983"/>
          </a:xfrm>
          <a:prstGeom prst="rect">
            <a:avLst/>
          </a:prstGeom>
        </p:spPr>
      </p:pic>
    </p:spTree>
    <p:extLst>
      <p:ext uri="{BB962C8B-B14F-4D97-AF65-F5344CB8AC3E}">
        <p14:creationId xmlns:p14="http://schemas.microsoft.com/office/powerpoint/2010/main" val="2630495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899592" y="836712"/>
            <a:ext cx="7704856" cy="996169"/>
          </a:xfrm>
        </p:spPr>
        <p:txBody>
          <a:bodyPr>
            <a:normAutofit/>
          </a:bodyPr>
          <a:lstStyle/>
          <a:p>
            <a:r>
              <a:rPr lang="uk-UA" sz="2000" b="1" i="1" u="sng" dirty="0">
                <a:latin typeface="Arial" panose="020B0604020202020204" pitchFamily="34" charset="0"/>
                <a:cs typeface="Arial" panose="020B0604020202020204" pitchFamily="34" charset="0"/>
              </a:rPr>
              <a:t>Закон України №2698, основні зміни:</a:t>
            </a:r>
            <a:br>
              <a:rPr lang="uk-UA" sz="2000" b="1" i="1" dirty="0">
                <a:effectLst/>
                <a:latin typeface="Arial" panose="020B0604020202020204" pitchFamily="34" charset="0"/>
                <a:ea typeface="Calibri" panose="020F0502020204030204" pitchFamily="34" charset="0"/>
                <a:cs typeface="Arial" panose="020B0604020202020204" pitchFamily="34" charset="0"/>
              </a:rPr>
            </a:b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5" name="Объект 4">
            <a:extLst>
              <a:ext uri="{FF2B5EF4-FFF2-40B4-BE49-F238E27FC236}">
                <a16:creationId xmlns:a16="http://schemas.microsoft.com/office/drawing/2014/main" id="{B738E91D-7C31-47CC-A85B-1BFB678EC7C1}"/>
              </a:ext>
            </a:extLst>
          </p:cNvPr>
          <p:cNvPicPr>
            <a:picLocks noGrp="1" noChangeAspect="1"/>
          </p:cNvPicPr>
          <p:nvPr>
            <p:ph sz="half" idx="2"/>
          </p:nvPr>
        </p:nvPicPr>
        <p:blipFill>
          <a:blip r:embed="rId2"/>
          <a:stretch>
            <a:fillRect/>
          </a:stretch>
        </p:blipFill>
        <p:spPr>
          <a:xfrm>
            <a:off x="6725450" y="5470929"/>
            <a:ext cx="1671154" cy="1319891"/>
          </a:xfrm>
          <a:prstGeom prst="rect">
            <a:avLst/>
          </a:prstGeom>
        </p:spPr>
      </p:pic>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3"/>
          <a:stretch>
            <a:fillRect/>
          </a:stretch>
        </p:blipFill>
        <p:spPr>
          <a:xfrm>
            <a:off x="5978173" y="-51584"/>
            <a:ext cx="3165709" cy="996169"/>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683568" y="1417259"/>
            <a:ext cx="7776864" cy="4093428"/>
          </a:xfrm>
          <a:prstGeom prst="rect">
            <a:avLst/>
          </a:prstGeom>
          <a:noFill/>
        </p:spPr>
        <p:txBody>
          <a:bodyPr wrap="square">
            <a:spAutoFit/>
          </a:bodyPr>
          <a:lstStyle/>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Законом припиняються повноваження Ради міністрів АР Крим та місцевих РДА щодо здійснення контролю за використанням коштів, що надходили у порядку відшкодування сільськогосподарських втрат.</a:t>
            </a: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Зміна цільового призначення земель сільськогосподарського використання здійснюється без відшкодування втрат.</a:t>
            </a: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З’являється ще один різновид несільськогосподарських угідь: </a:t>
            </a:r>
          </a:p>
          <a:p>
            <a:pPr lvl="1"/>
            <a:r>
              <a:rPr lang="uk-UA" sz="2000" dirty="0">
                <a:latin typeface="Times New Roman" panose="02020603050405020304" pitchFamily="18" charset="0"/>
                <a:cs typeface="Times New Roman" panose="02020603050405020304" pitchFamily="18" charset="0"/>
              </a:rPr>
              <a:t> «</a:t>
            </a:r>
            <a:r>
              <a:rPr lang="uk-UA" sz="2000" b="1" i="1" dirty="0">
                <a:latin typeface="Times New Roman" panose="02020603050405020304" pitchFamily="18" charset="0"/>
                <a:cs typeface="Times New Roman" panose="02020603050405020304" pitchFamily="18" charset="0"/>
              </a:rPr>
              <a:t>землі під об’єктами виробництва біометану, які є складовими комплексів з виробництва, переробки та зберігання сільськогосподарської продукції»</a:t>
            </a:r>
            <a:r>
              <a:rPr lang="uk-UA" sz="2000" dirty="0">
                <a:latin typeface="Times New Roman" panose="02020603050405020304" pitchFamily="18" charset="0"/>
                <a:cs typeface="Times New Roman" panose="02020603050405020304" pitchFamily="18" charset="0"/>
              </a:rPr>
              <a:t>.</a:t>
            </a:r>
            <a:endParaRPr lang="ru-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700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899592" y="332656"/>
            <a:ext cx="7704856" cy="1008113"/>
          </a:xfrm>
        </p:spPr>
        <p:txBody>
          <a:bodyPr>
            <a:normAutofit/>
          </a:bodyPr>
          <a:lstStyle/>
          <a:p>
            <a:r>
              <a:rPr lang="uk-UA" sz="2000" b="1" i="1" u="sng" dirty="0">
                <a:latin typeface="Arial" panose="020B0604020202020204" pitchFamily="34" charset="0"/>
                <a:cs typeface="Arial" panose="020B0604020202020204" pitchFamily="34" charset="0"/>
              </a:rPr>
              <a:t>ПРОДОВЖЕННЯ  СЛАЙДУ:</a:t>
            </a:r>
            <a:br>
              <a:rPr lang="uk-UA" sz="2000" b="1" i="1" dirty="0">
                <a:effectLst/>
                <a:latin typeface="Arial" panose="020B0604020202020204" pitchFamily="34" charset="0"/>
                <a:ea typeface="Calibri" panose="020F0502020204030204" pitchFamily="34" charset="0"/>
                <a:cs typeface="Arial" panose="020B0604020202020204" pitchFamily="34" charset="0"/>
              </a:rPr>
            </a:b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5978173" y="-51584"/>
            <a:ext cx="3165709" cy="996169"/>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683568" y="944585"/>
            <a:ext cx="7995268" cy="5632311"/>
          </a:xfrm>
          <a:prstGeom prst="rect">
            <a:avLst/>
          </a:prstGeom>
          <a:noFill/>
        </p:spPr>
        <p:txBody>
          <a:bodyPr wrap="square">
            <a:spAutoFit/>
          </a:bodyPr>
          <a:lstStyle/>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Відомості про обмеження у використанні земель можуть бути внесені до бази ДЗК на підставі «робочого проекту землеустрою».</a:t>
            </a: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Закон доповнює, що земельні ділянки несільськогосподарського призначення, які перебувають у постійному користуванні, довічного успадкування чи володіння, юридичних та фізичних осіб (або їх спадкоємців), можуть викупати земельні ділянки без земельних торгів (аукціонів) із розстроченням платежу, а саме:</a:t>
            </a:r>
          </a:p>
          <a:p>
            <a:pPr marL="800100" lvl="1" indent="-342900">
              <a:buFont typeface="Arial" panose="020B0604020202020204" pitchFamily="34" charset="0"/>
              <a:buChar char="•"/>
            </a:pPr>
            <a:r>
              <a:rPr lang="uk-UA" sz="2000" dirty="0">
                <a:latin typeface="Arial" panose="020B0604020202020204" pitchFamily="34" charset="0"/>
                <a:cs typeface="Arial" panose="020B0604020202020204" pitchFamily="34" charset="0"/>
              </a:rPr>
              <a:t> - </a:t>
            </a:r>
            <a:r>
              <a:rPr lang="uk-UA" sz="1600" i="1" u="sng" dirty="0">
                <a:latin typeface="Arial" panose="020B0604020202020204" pitchFamily="34" charset="0"/>
                <a:cs typeface="Arial" panose="020B0604020202020204" pitchFamily="34" charset="0"/>
              </a:rPr>
              <a:t>для земель сільськогосподарського призначення – за нормативно грошовою оцінкою з розстроченням </a:t>
            </a:r>
            <a:r>
              <a:rPr lang="uk-UA" sz="1600" b="1" i="1" u="sng" dirty="0">
                <a:latin typeface="Arial" panose="020B0604020202020204" pitchFamily="34" charset="0"/>
                <a:cs typeface="Arial" panose="020B0604020202020204" pitchFamily="34" charset="0"/>
              </a:rPr>
              <a:t>на 10 років</a:t>
            </a:r>
            <a:r>
              <a:rPr lang="uk-UA" sz="1600" i="1" u="sng" dirty="0">
                <a:latin typeface="Arial" panose="020B0604020202020204" pitchFamily="34" charset="0"/>
                <a:cs typeface="Arial" panose="020B0604020202020204" pitchFamily="34" charset="0"/>
              </a:rPr>
              <a:t>;</a:t>
            </a:r>
          </a:p>
          <a:p>
            <a:pPr marL="742950" lvl="1" indent="-285750">
              <a:buFont typeface="Arial" panose="020B0604020202020204" pitchFamily="34" charset="0"/>
              <a:buChar char="•"/>
            </a:pPr>
            <a:r>
              <a:rPr lang="uk-UA" sz="1600" i="1" u="sng" dirty="0">
                <a:latin typeface="Arial" panose="020B0604020202020204" pitchFamily="34" charset="0"/>
                <a:cs typeface="Arial" panose="020B0604020202020204" pitchFamily="34" charset="0"/>
              </a:rPr>
              <a:t> - для земель несільськогосподарського призначення – за експертною оцінкою з розстроченням </a:t>
            </a:r>
            <a:r>
              <a:rPr lang="uk-UA" sz="1600" b="1" i="1" u="sng" dirty="0">
                <a:latin typeface="Arial" panose="020B0604020202020204" pitchFamily="34" charset="0"/>
                <a:cs typeface="Arial" panose="020B0604020202020204" pitchFamily="34" charset="0"/>
              </a:rPr>
              <a:t>на 30 років</a:t>
            </a:r>
            <a:r>
              <a:rPr lang="uk-UA" sz="1600" i="1" u="sng"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Юридичні особи набувають права на викуп таких земель з 01.01.2024 року.</a:t>
            </a: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Якщо такі земельні ділянки не можуть перебувати у власності (або їх частина), то землі переоформлюються в оренду на 50 років (якщо менший термін не ініціює орендар).</a:t>
            </a:r>
            <a:endParaRPr lang="ru-UA"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5555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899592" y="332656"/>
            <a:ext cx="7704856" cy="1008113"/>
          </a:xfrm>
        </p:spPr>
        <p:txBody>
          <a:bodyPr>
            <a:normAutofit/>
          </a:bodyPr>
          <a:lstStyle/>
          <a:p>
            <a:r>
              <a:rPr lang="uk-UA" sz="2000" b="1" i="1" u="sng" dirty="0">
                <a:latin typeface="Arial" panose="020B0604020202020204" pitchFamily="34" charset="0"/>
                <a:cs typeface="Arial" panose="020B0604020202020204" pitchFamily="34" charset="0"/>
              </a:rPr>
              <a:t>ПРОДОВЖЕННЯ  СЛАЙДУ:</a:t>
            </a:r>
            <a:br>
              <a:rPr lang="uk-UA" sz="2000" b="1" i="1" dirty="0">
                <a:effectLst/>
                <a:latin typeface="Arial" panose="020B0604020202020204" pitchFamily="34" charset="0"/>
                <a:ea typeface="Calibri" panose="020F0502020204030204" pitchFamily="34" charset="0"/>
                <a:cs typeface="Arial" panose="020B0604020202020204" pitchFamily="34" charset="0"/>
              </a:rPr>
            </a:b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5978173" y="-51584"/>
            <a:ext cx="3165709" cy="996169"/>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683568" y="944585"/>
            <a:ext cx="7995268" cy="5016758"/>
          </a:xfrm>
          <a:prstGeom prst="rect">
            <a:avLst/>
          </a:prstGeom>
          <a:noFill/>
        </p:spPr>
        <p:txBody>
          <a:bodyPr wrap="square">
            <a:spAutoFit/>
          </a:bodyPr>
          <a:lstStyle/>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Також виникає необхідність поновлення договорів оренди з проведенням державної реєстрації речового права. Це ті договори оренди, які автоматично пролонгувалися під час введення воєнного стану.</a:t>
            </a: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Законом відновлено передачу в оренду земель сільськогосподарського призначення більш ніж на 1 рік, окрім випадків коли призупинено функціонування бази ДЗК.</a:t>
            </a:r>
          </a:p>
          <a:p>
            <a:endParaRPr lang="uk-UA"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Відновлено безоплатну передачу земельних ділянок у приватну власність власникам, на яких розташовані об’єкти нерухомого майна, та які були передані у користування до набрання чинності Земельного кодексу України.</a:t>
            </a: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Відновлено земельні торги щодо прав оренди, емфітевзису та суперфіцію.</a:t>
            </a:r>
            <a:endParaRPr lang="ru-U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6395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899592" y="332656"/>
            <a:ext cx="7704856" cy="1008113"/>
          </a:xfrm>
        </p:spPr>
        <p:txBody>
          <a:bodyPr>
            <a:normAutofit/>
          </a:bodyPr>
          <a:lstStyle/>
          <a:p>
            <a:r>
              <a:rPr lang="uk-UA" sz="2000" b="1" i="1" u="sng" dirty="0">
                <a:latin typeface="Arial" panose="020B0604020202020204" pitchFamily="34" charset="0"/>
                <a:cs typeface="Arial" panose="020B0604020202020204" pitchFamily="34" charset="0"/>
              </a:rPr>
              <a:t>ПРОДОВЖЕННЯ  СЛАЙДУ:</a:t>
            </a:r>
            <a:br>
              <a:rPr lang="uk-UA" sz="2000" b="1" i="1" dirty="0">
                <a:effectLst/>
                <a:latin typeface="Arial" panose="020B0604020202020204" pitchFamily="34" charset="0"/>
                <a:ea typeface="Calibri" panose="020F0502020204030204" pitchFamily="34" charset="0"/>
                <a:cs typeface="Arial" panose="020B0604020202020204" pitchFamily="34" charset="0"/>
              </a:rPr>
            </a:b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5978173" y="-51584"/>
            <a:ext cx="3165709" cy="996169"/>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683568" y="1536174"/>
            <a:ext cx="7995268" cy="3785652"/>
          </a:xfrm>
          <a:prstGeom prst="rect">
            <a:avLst/>
          </a:prstGeom>
          <a:noFill/>
        </p:spPr>
        <p:txBody>
          <a:bodyPr wrap="square">
            <a:spAutoFit/>
          </a:bodyPr>
          <a:lstStyle/>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В період воєнного стану, коли база ДЗК функціонує, право оренди має бути зареєстровано протягом 2-ох місяців. Після завершення 3-місячного терміну такі договори будуть вважатися припиненими.</a:t>
            </a: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Спецдозволи Служби Безпеки України на проведення топографо-геодезичних (польових) робіт скасовано.</a:t>
            </a: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Встановлюється обов’язковість внесення матеріалів топографо-геодезичних і картографічних робіт на облік до Державного картографічно-геодезичного фонду України, які стають офіційними даними після такого внесення.</a:t>
            </a:r>
            <a:endParaRPr lang="ru-U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1887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899592" y="332656"/>
            <a:ext cx="7704856" cy="1008113"/>
          </a:xfrm>
        </p:spPr>
        <p:txBody>
          <a:bodyPr>
            <a:normAutofit/>
          </a:bodyPr>
          <a:lstStyle/>
          <a:p>
            <a:r>
              <a:rPr lang="uk-UA" sz="2000" b="1" i="1" u="sng" dirty="0">
                <a:latin typeface="Arial" panose="020B0604020202020204" pitchFamily="34" charset="0"/>
                <a:cs typeface="Arial" panose="020B0604020202020204" pitchFamily="34" charset="0"/>
              </a:rPr>
              <a:t>ПРОДОВЖЕННЯ  СЛАЙДУ:</a:t>
            </a:r>
            <a:br>
              <a:rPr lang="uk-UA" sz="2000" b="1" i="1" dirty="0">
                <a:effectLst/>
                <a:latin typeface="Arial" panose="020B0604020202020204" pitchFamily="34" charset="0"/>
                <a:ea typeface="Calibri" panose="020F0502020204030204" pitchFamily="34" charset="0"/>
                <a:cs typeface="Arial" panose="020B0604020202020204" pitchFamily="34" charset="0"/>
              </a:rPr>
            </a:b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5978173" y="-51584"/>
            <a:ext cx="3165709" cy="996169"/>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683568" y="1536174"/>
            <a:ext cx="7995268" cy="2246769"/>
          </a:xfrm>
          <a:prstGeom prst="rect">
            <a:avLst/>
          </a:prstGeom>
          <a:noFill/>
        </p:spPr>
        <p:txBody>
          <a:bodyPr wrap="square">
            <a:spAutoFit/>
          </a:bodyPr>
          <a:lstStyle/>
          <a:p>
            <a:pPr marL="342900" indent="-342900">
              <a:buFont typeface="Wingdings" panose="05000000000000000000" pitchFamily="2" charset="2"/>
              <a:buChar char="q"/>
            </a:pPr>
            <a:r>
              <a:rPr lang="uk-UA" sz="2000" dirty="0">
                <a:latin typeface="Arial" panose="020B0604020202020204" pitchFamily="34" charset="0"/>
                <a:cs typeface="Arial" panose="020B0604020202020204" pitchFamily="34" charset="0"/>
              </a:rPr>
              <a:t>Містобудівна документація розробляється у формі електронного документу, формат якого буде визначено Кабінетом Міністрів України, на оновленій картографічній основі, облікованій в ДКГФУ, в цифровій формі як набори тематичних геопросторових даних у Державній геодезичній референцній системі координат УСК-2000 і єдиній системі класифікації та кодування об’єктів містобудування.</a:t>
            </a:r>
          </a:p>
        </p:txBody>
      </p:sp>
    </p:spTree>
    <p:extLst>
      <p:ext uri="{BB962C8B-B14F-4D97-AF65-F5344CB8AC3E}">
        <p14:creationId xmlns:p14="http://schemas.microsoft.com/office/powerpoint/2010/main" val="1806383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662303" y="655107"/>
            <a:ext cx="7704856" cy="1008113"/>
          </a:xfrm>
        </p:spPr>
        <p:txBody>
          <a:bodyPr>
            <a:normAutofit/>
          </a:bodyPr>
          <a:lstStyle/>
          <a:p>
            <a:r>
              <a:rPr lang="uk-UA" sz="2000" b="1" i="1" u="sng" dirty="0">
                <a:latin typeface="Arial" panose="020B0604020202020204" pitchFamily="34" charset="0"/>
                <a:cs typeface="Arial" panose="020B0604020202020204" pitchFamily="34" charset="0"/>
              </a:rPr>
              <a:t>що потрібно зробити користувачам земельної ділянки, яку вони отримали в оренду (суборенду) після введення воєнного стану</a:t>
            </a:r>
            <a:r>
              <a:rPr lang="ru-RU" sz="2000" b="1" i="1" dirty="0">
                <a:latin typeface="Arial" panose="020B0604020202020204" pitchFamily="34" charset="0"/>
                <a:cs typeface="Arial" panose="020B0604020202020204" pitchFamily="34" charset="0"/>
              </a:rPr>
              <a:t>:</a:t>
            </a: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6804248" y="0"/>
            <a:ext cx="2339752" cy="736261"/>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683568" y="1484784"/>
            <a:ext cx="7995268" cy="4401205"/>
          </a:xfrm>
          <a:prstGeom prst="rect">
            <a:avLst/>
          </a:prstGeom>
          <a:noFill/>
        </p:spPr>
        <p:txBody>
          <a:bodyPr wrap="square">
            <a:spAutoFit/>
          </a:bodyPr>
          <a:lstStyle/>
          <a:p>
            <a:pPr marL="342900" indent="-342900">
              <a:buFont typeface="Wingdings" panose="05000000000000000000" pitchFamily="2" charset="2"/>
              <a:buChar char="q"/>
            </a:pPr>
            <a:endParaRPr lang="ru-RU"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ru-RU"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uk-UA" sz="2000" b="1" u="sng" dirty="0">
                <a:latin typeface="Arial" panose="020B0604020202020204" pitchFamily="34" charset="0"/>
                <a:cs typeface="Arial" panose="020B0604020202020204" pitchFamily="34" charset="0"/>
              </a:rPr>
              <a:t>Орендар</a:t>
            </a:r>
            <a:r>
              <a:rPr lang="uk-UA" sz="2000" b="1" dirty="0">
                <a:latin typeface="Arial" panose="020B0604020202020204" pitchFamily="34" charset="0"/>
                <a:cs typeface="Arial" panose="020B0604020202020204" pitchFamily="34" charset="0"/>
              </a:rPr>
              <a:t> земельної ділянки</a:t>
            </a:r>
            <a:r>
              <a:rPr lang="uk-UA" sz="2000" dirty="0">
                <a:latin typeface="Arial" panose="020B0604020202020204" pitchFamily="34" charset="0"/>
                <a:cs typeface="Arial" panose="020B0604020202020204" pitchFamily="34" charset="0"/>
              </a:rPr>
              <a:t>, переданої в оренду у період воєнного стану, коли функціонування Державного земельного кадастру призупинено на всій території України, </a:t>
            </a:r>
            <a:r>
              <a:rPr lang="uk-UA" sz="2000" b="1" u="sng" dirty="0">
                <a:latin typeface="Arial" panose="020B0604020202020204" pitchFamily="34" charset="0"/>
                <a:cs typeface="Arial" panose="020B0604020202020204" pitchFamily="34" charset="0"/>
              </a:rPr>
              <a:t>зобов’язаний подати заяву</a:t>
            </a:r>
            <a:r>
              <a:rPr lang="uk-UA" sz="2000" u="sng" dirty="0">
                <a:latin typeface="Arial" panose="020B0604020202020204" pitchFamily="34" charset="0"/>
                <a:cs typeface="Arial" panose="020B0604020202020204" pitchFamily="34" charset="0"/>
              </a:rPr>
              <a:t> </a:t>
            </a:r>
            <a:r>
              <a:rPr lang="uk-UA" sz="2000" b="1" u="sng" dirty="0">
                <a:latin typeface="Arial" panose="020B0604020202020204" pitchFamily="34" charset="0"/>
                <a:cs typeface="Arial" panose="020B0604020202020204" pitchFamily="34" charset="0"/>
              </a:rPr>
              <a:t>про державну реєстрацію права оренди</a:t>
            </a:r>
            <a:r>
              <a:rPr lang="uk-UA" sz="2000" u="sng" dirty="0">
                <a:latin typeface="Arial" panose="020B0604020202020204" pitchFamily="34" charset="0"/>
                <a:cs typeface="Arial" panose="020B0604020202020204" pitchFamily="34" charset="0"/>
              </a:rPr>
              <a:t> </a:t>
            </a:r>
            <a:r>
              <a:rPr lang="uk-UA" sz="2000" dirty="0">
                <a:latin typeface="Arial" panose="020B0604020202020204" pitchFamily="34" charset="0"/>
                <a:cs typeface="Arial" panose="020B0604020202020204" pitchFamily="34" charset="0"/>
              </a:rPr>
              <a:t>земельної ділянки </a:t>
            </a:r>
            <a:r>
              <a:rPr lang="uk-UA" sz="2000" b="1" u="sng" dirty="0">
                <a:latin typeface="Arial" panose="020B0604020202020204" pitchFamily="34" charset="0"/>
                <a:cs typeface="Arial" panose="020B0604020202020204" pitchFamily="34" charset="0"/>
              </a:rPr>
              <a:t>протягом двох місяців </a:t>
            </a:r>
            <a:r>
              <a:rPr lang="uk-UA" sz="2000" dirty="0">
                <a:latin typeface="Arial" panose="020B0604020202020204" pitchFamily="34" charset="0"/>
                <a:cs typeface="Arial" panose="020B0604020202020204" pitchFamily="34" charset="0"/>
              </a:rPr>
              <a:t>з дня відновлення функціонування Державного земельного кадастру. </a:t>
            </a:r>
          </a:p>
          <a:p>
            <a:pPr marL="342900" indent="-342900" algn="just">
              <a:buFont typeface="Wingdings" panose="05000000000000000000" pitchFamily="2" charset="2"/>
              <a:buChar char="q"/>
            </a:pPr>
            <a:r>
              <a:rPr lang="ru-RU" sz="2000" dirty="0">
                <a:latin typeface="Arial" panose="020B0604020202020204" pitchFamily="34" charset="0"/>
                <a:cs typeface="Arial" panose="020B0604020202020204" pitchFamily="34" charset="0"/>
              </a:rPr>
              <a:t>Якщо </a:t>
            </a:r>
            <a:r>
              <a:rPr lang="uk-UA" sz="2000" dirty="0">
                <a:latin typeface="Arial" panose="020B0604020202020204" pitchFamily="34" charset="0"/>
                <a:cs typeface="Arial" panose="020B0604020202020204" pitchFamily="34" charset="0"/>
              </a:rPr>
              <a:t>відомості про земельну ділянку не внесені до Державного земельного кадастру - </a:t>
            </a:r>
            <a:r>
              <a:rPr lang="uk-UA" sz="2000" b="1" u="sng" dirty="0">
                <a:latin typeface="Arial" panose="020B0604020202020204" pitchFamily="34" charset="0"/>
                <a:cs typeface="Arial" panose="020B0604020202020204" pitchFamily="34" charset="0"/>
              </a:rPr>
              <a:t>також заяву про державну реєстрацію земельної д</a:t>
            </a:r>
            <a:r>
              <a:rPr lang="ru-RU" sz="2000" b="1" u="sng" dirty="0" err="1">
                <a:latin typeface="Arial" panose="020B0604020202020204" pitchFamily="34" charset="0"/>
                <a:cs typeface="Arial" panose="020B0604020202020204" pitchFamily="34" charset="0"/>
              </a:rPr>
              <a:t>ілянки</a:t>
            </a:r>
            <a:r>
              <a:rPr lang="ru-RU" sz="2000" dirty="0">
                <a:latin typeface="Arial" panose="020B0604020202020204" pitchFamily="34" charset="0"/>
                <a:cs typeface="Arial" panose="020B0604020202020204" pitchFamily="34" charset="0"/>
              </a:rPr>
              <a:t>.</a:t>
            </a:r>
            <a:endParaRPr lang="uk-UA" sz="2000" dirty="0">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q"/>
            </a:pPr>
            <a:r>
              <a:rPr lang="uk-UA" sz="2000" dirty="0">
                <a:latin typeface="Arial" panose="020B0604020202020204" pitchFamily="34" charset="0"/>
                <a:cs typeface="Arial" panose="020B0604020202020204" pitchFamily="34" charset="0"/>
              </a:rPr>
              <a:t>В нашому випадку –такий термін обраховується з 19.11.2022 (набрання чинності Закону №2698).</a:t>
            </a: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0063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899592" y="332656"/>
            <a:ext cx="7704856" cy="1008113"/>
          </a:xfrm>
        </p:spPr>
        <p:txBody>
          <a:bodyPr>
            <a:normAutofit/>
          </a:bodyPr>
          <a:lstStyle/>
          <a:p>
            <a:r>
              <a:rPr lang="uk-UA" sz="2000" b="1" i="1" u="sng" dirty="0">
                <a:latin typeface="Arial" panose="020B0604020202020204" pitchFamily="34" charset="0"/>
                <a:cs typeface="Arial" panose="020B0604020202020204" pitchFamily="34" charset="0"/>
              </a:rPr>
              <a:t>Продовження слайду:</a:t>
            </a:r>
            <a:br>
              <a:rPr lang="uk-UA" sz="2000" b="1" i="1" dirty="0">
                <a:effectLst/>
                <a:latin typeface="Arial" panose="020B0604020202020204" pitchFamily="34" charset="0"/>
                <a:ea typeface="Calibri" panose="020F0502020204030204" pitchFamily="34" charset="0"/>
                <a:cs typeface="Arial" panose="020B0604020202020204" pitchFamily="34" charset="0"/>
              </a:rPr>
            </a:b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5999406" y="0"/>
            <a:ext cx="3165709" cy="996169"/>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465164" y="996169"/>
            <a:ext cx="8499324" cy="6247864"/>
          </a:xfrm>
          <a:prstGeom prst="rect">
            <a:avLst/>
          </a:prstGeom>
          <a:noFill/>
        </p:spPr>
        <p:txBody>
          <a:bodyPr wrap="square">
            <a:spAutoFit/>
          </a:bodyPr>
          <a:lstStyle/>
          <a:p>
            <a:pPr marL="342900" indent="-342900">
              <a:buFont typeface="Wingdings" panose="05000000000000000000" pitchFamily="2" charset="2"/>
              <a:buChar char="q"/>
            </a:pPr>
            <a:r>
              <a:rPr lang="ru-RU" sz="2000" i="1" dirty="0">
                <a:latin typeface="Arial" panose="020B0604020202020204" pitchFamily="34" charset="0"/>
                <a:cs typeface="Arial" panose="020B0604020202020204" pitchFamily="34" charset="0"/>
              </a:rPr>
              <a:t> </a:t>
            </a:r>
            <a:r>
              <a:rPr lang="uk-UA" sz="2000" i="1" dirty="0">
                <a:latin typeface="Arial" panose="020B0604020202020204" pitchFamily="34" charset="0"/>
                <a:cs typeface="Arial" panose="020B0604020202020204" pitchFamily="34" charset="0"/>
              </a:rPr>
              <a:t>У разі якщо договір оренди (суборенди) земельної ділянки припинено відповідно у зв’язку з невнесенням до Державного реєстру речових прав на нерухоме майно відомостей про реєстрацію відповідного права або відомостей про поновлення відповідного договору </a:t>
            </a:r>
            <a:r>
              <a:rPr lang="uk-UA" sz="2000" b="1" i="1" u="sng" dirty="0">
                <a:latin typeface="Arial" panose="020B0604020202020204" pitchFamily="34" charset="0"/>
                <a:cs typeface="Arial" panose="020B0604020202020204" pitchFamily="34" charset="0"/>
              </a:rPr>
              <a:t>до збирання врожаю</a:t>
            </a:r>
            <a:r>
              <a:rPr lang="uk-UA" sz="2000" i="1" dirty="0">
                <a:latin typeface="Arial" panose="020B0604020202020204" pitchFamily="34" charset="0"/>
                <a:cs typeface="Arial" panose="020B0604020202020204" pitchFamily="34" charset="0"/>
              </a:rPr>
              <a:t>, землекористувач має право на збирання такого врожаю. </a:t>
            </a:r>
          </a:p>
          <a:p>
            <a:pPr marL="342900" indent="-342900">
              <a:buFont typeface="Wingdings" panose="05000000000000000000" pitchFamily="2" charset="2"/>
              <a:buChar char="q"/>
            </a:pPr>
            <a:r>
              <a:rPr lang="uk-UA" sz="2000" b="1" i="1" u="sng" dirty="0">
                <a:latin typeface="Arial" panose="020B0604020202020204" pitchFamily="34" charset="0"/>
                <a:cs typeface="Arial" panose="020B0604020202020204" pitchFamily="34" charset="0"/>
              </a:rPr>
              <a:t>Власник земельної ділянки має право </a:t>
            </a:r>
            <a:r>
              <a:rPr lang="uk-UA" sz="2000" i="1" dirty="0">
                <a:latin typeface="Arial" panose="020B0604020202020204" pitchFamily="34" charset="0"/>
                <a:cs typeface="Arial" panose="020B0604020202020204" pitchFamily="34" charset="0"/>
              </a:rPr>
              <a:t>на відшкодування збитків, пов’язаних із тимчасовим зайняттям земельної ділянки колишнім землекористувачем, у розмірі пропорційно до плати за користування земельною ділянкою, передбаченої припиненим договором, </a:t>
            </a:r>
            <a:r>
              <a:rPr lang="uk-UA" sz="2000" b="1" i="1" u="sng" dirty="0">
                <a:latin typeface="Arial" panose="020B0604020202020204" pitchFamily="34" charset="0"/>
                <a:cs typeface="Arial" panose="020B0604020202020204" pitchFamily="34" charset="0"/>
              </a:rPr>
              <a:t>з дня припинення договору до дня збирання врожаю</a:t>
            </a:r>
            <a:r>
              <a:rPr lang="uk-UA" sz="2000" i="1" dirty="0">
                <a:latin typeface="Arial" panose="020B0604020202020204" pitchFamily="34" charset="0"/>
                <a:cs typeface="Arial" panose="020B0604020202020204" pitchFamily="34" charset="0"/>
              </a:rPr>
              <a:t>. Положення цього абзацу поширюються на випадки збору врожаю орендарем, право землекористування якого виникло на підставі договору оренди (суборенди) земельної ділянки, якщо строк користування земельною ділянкою </a:t>
            </a:r>
            <a:r>
              <a:rPr lang="uk-UA" sz="2000" b="1" i="1" dirty="0">
                <a:latin typeface="Arial" panose="020B0604020202020204" pitchFamily="34" charset="0"/>
                <a:cs typeface="Arial" panose="020B0604020202020204" pitchFamily="34" charset="0"/>
              </a:rPr>
              <a:t>закінчився протягом двох</a:t>
            </a:r>
            <a:r>
              <a:rPr lang="ru-RU" sz="2000" b="1" i="1" dirty="0">
                <a:latin typeface="Arial" panose="020B0604020202020204" pitchFamily="34" charset="0"/>
                <a:cs typeface="Arial" panose="020B0604020202020204" pitchFamily="34" charset="0"/>
              </a:rPr>
              <a:t> </a:t>
            </a:r>
            <a:r>
              <a:rPr lang="uk-UA" sz="2000" b="1" i="1" dirty="0">
                <a:latin typeface="Arial" panose="020B0604020202020204" pitchFamily="34" charset="0"/>
                <a:cs typeface="Arial" panose="020B0604020202020204" pitchFamily="34" charset="0"/>
              </a:rPr>
              <a:t>місяців</a:t>
            </a:r>
            <a:r>
              <a:rPr lang="uk-UA" sz="2000" i="1" dirty="0">
                <a:latin typeface="Arial" panose="020B0604020202020204" pitchFamily="34" charset="0"/>
                <a:cs typeface="Arial" panose="020B0604020202020204" pitchFamily="34" charset="0"/>
              </a:rPr>
              <a:t>.</a:t>
            </a:r>
          </a:p>
          <a:p>
            <a:pPr marL="342900" indent="-342900">
              <a:buFont typeface="Wingdings" panose="05000000000000000000" pitchFamily="2" charset="2"/>
              <a:buChar char="q"/>
            </a:pPr>
            <a:endParaRPr lang="ru-RU"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ru-RU"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ru-RU" sz="20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2910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8DFBE3B-543C-409F-ACF5-A4F86729D4E3}"/>
              </a:ext>
            </a:extLst>
          </p:cNvPr>
          <p:cNvSpPr>
            <a:spLocks noGrp="1"/>
          </p:cNvSpPr>
          <p:nvPr>
            <p:ph type="title"/>
          </p:nvPr>
        </p:nvSpPr>
        <p:spPr>
          <a:xfrm>
            <a:off x="899592" y="332656"/>
            <a:ext cx="7704856" cy="1008113"/>
          </a:xfrm>
        </p:spPr>
        <p:txBody>
          <a:bodyPr>
            <a:normAutofit fontScale="90000"/>
          </a:bodyPr>
          <a:lstStyle/>
          <a:p>
            <a:br>
              <a:rPr lang="ru-RU" sz="2000" b="1" i="1" u="sng" dirty="0">
                <a:latin typeface="Arial" panose="020B0604020202020204" pitchFamily="34" charset="0"/>
                <a:cs typeface="Arial" panose="020B0604020202020204" pitchFamily="34" charset="0"/>
              </a:rPr>
            </a:br>
            <a:br>
              <a:rPr lang="ru-RU" sz="2000" b="1" i="1" u="sng" dirty="0">
                <a:latin typeface="Arial" panose="020B0604020202020204" pitchFamily="34" charset="0"/>
                <a:cs typeface="Arial" panose="020B0604020202020204" pitchFamily="34" charset="0"/>
              </a:rPr>
            </a:br>
            <a:br>
              <a:rPr lang="ru-RU" sz="2000" b="1" i="1" u="sng" dirty="0">
                <a:latin typeface="Arial" panose="020B0604020202020204" pitchFamily="34" charset="0"/>
                <a:cs typeface="Arial" panose="020B0604020202020204" pitchFamily="34" charset="0"/>
              </a:rPr>
            </a:br>
            <a:r>
              <a:rPr lang="uk-UA" sz="2000" b="1" i="1" u="sng" dirty="0">
                <a:latin typeface="Arial" panose="020B0604020202020204" pitchFamily="34" charset="0"/>
                <a:cs typeface="Arial" panose="020B0604020202020204" pitchFamily="34" charset="0"/>
              </a:rPr>
              <a:t>яка категорія осіб може викупити земельні ділянки без проведення земельних торгів та на яких умовах:</a:t>
            </a:r>
            <a:br>
              <a:rPr lang="uk-UA" sz="2000" b="1" i="1" dirty="0">
                <a:effectLst/>
                <a:latin typeface="Arial" panose="020B0604020202020204" pitchFamily="34" charset="0"/>
                <a:ea typeface="Calibri" panose="020F0502020204030204" pitchFamily="34" charset="0"/>
                <a:cs typeface="Arial" panose="020B0604020202020204" pitchFamily="34" charset="0"/>
              </a:rPr>
            </a:br>
            <a:endParaRPr lang="ru-UA" sz="2000" b="1" i="1" dirty="0">
              <a:latin typeface="Arial" panose="020B0604020202020204" pitchFamily="34" charset="0"/>
              <a:cs typeface="Arial" panose="020B0604020202020204" pitchFamily="34" charset="0"/>
            </a:endParaRPr>
          </a:p>
        </p:txBody>
      </p:sp>
      <p:sp>
        <p:nvSpPr>
          <p:cNvPr id="3" name="Объект 2">
            <a:extLst>
              <a:ext uri="{FF2B5EF4-FFF2-40B4-BE49-F238E27FC236}">
                <a16:creationId xmlns:a16="http://schemas.microsoft.com/office/drawing/2014/main" id="{768D0241-6EEB-450E-BDA6-8BF52BEBE3B3}"/>
              </a:ext>
            </a:extLst>
          </p:cNvPr>
          <p:cNvSpPr>
            <a:spLocks noGrp="1"/>
          </p:cNvSpPr>
          <p:nvPr>
            <p:ph sz="half" idx="1"/>
          </p:nvPr>
        </p:nvSpPr>
        <p:spPr>
          <a:xfrm>
            <a:off x="465164" y="1340769"/>
            <a:ext cx="6771132" cy="5400600"/>
          </a:xfrm>
        </p:spPr>
        <p:txBody>
          <a:bodyPr>
            <a:normAutofit/>
          </a:bodyPr>
          <a:lstStyle/>
          <a:p>
            <a:pPr algn="just">
              <a:buFont typeface="Wingdings" panose="05000000000000000000" pitchFamily="2" charset="2"/>
              <a:buChar char="Ø"/>
            </a:pPr>
            <a:endParaRPr lang="uk-UA" sz="1400" b="1" i="1" dirty="0">
              <a:latin typeface="Times New Roman" panose="02020603050405020304" pitchFamily="18" charset="0"/>
            </a:endParaRPr>
          </a:p>
          <a:p>
            <a:pPr algn="just">
              <a:buFont typeface="Wingdings" panose="05000000000000000000" pitchFamily="2" charset="2"/>
              <a:buChar char="Ø"/>
            </a:pPr>
            <a:endParaRPr lang="ru-UA" sz="1400" b="1" i="1" dirty="0"/>
          </a:p>
        </p:txBody>
      </p:sp>
      <p:pic>
        <p:nvPicPr>
          <p:cNvPr id="4" name="Рисунок 3">
            <a:extLst>
              <a:ext uri="{FF2B5EF4-FFF2-40B4-BE49-F238E27FC236}">
                <a16:creationId xmlns:a16="http://schemas.microsoft.com/office/drawing/2014/main" id="{6800816C-DFE5-D780-E0DA-51659B4AF45C}"/>
              </a:ext>
            </a:extLst>
          </p:cNvPr>
          <p:cNvPicPr>
            <a:picLocks noChangeAspect="1"/>
          </p:cNvPicPr>
          <p:nvPr/>
        </p:nvPicPr>
        <p:blipFill>
          <a:blip r:embed="rId2"/>
          <a:stretch>
            <a:fillRect/>
          </a:stretch>
        </p:blipFill>
        <p:spPr>
          <a:xfrm>
            <a:off x="6660232" y="1"/>
            <a:ext cx="2504883" cy="788224"/>
          </a:xfrm>
          <a:prstGeom prst="rect">
            <a:avLst/>
          </a:prstGeom>
        </p:spPr>
      </p:pic>
      <p:sp>
        <p:nvSpPr>
          <p:cNvPr id="9" name="TextBox 8">
            <a:extLst>
              <a:ext uri="{FF2B5EF4-FFF2-40B4-BE49-F238E27FC236}">
                <a16:creationId xmlns:a16="http://schemas.microsoft.com/office/drawing/2014/main" id="{0E56F071-5F46-DDAF-B188-A293EA479F17}"/>
              </a:ext>
            </a:extLst>
          </p:cNvPr>
          <p:cNvSpPr txBox="1"/>
          <p:nvPr/>
        </p:nvSpPr>
        <p:spPr>
          <a:xfrm>
            <a:off x="465164" y="1536174"/>
            <a:ext cx="8355308" cy="5632311"/>
          </a:xfrm>
          <a:prstGeom prst="rect">
            <a:avLst/>
          </a:prstGeom>
          <a:noFill/>
        </p:spPr>
        <p:txBody>
          <a:bodyPr wrap="square">
            <a:spAutoFit/>
          </a:bodyPr>
          <a:lstStyle/>
          <a:p>
            <a:pPr marL="342900" indent="-342900">
              <a:buFont typeface="Wingdings" panose="05000000000000000000" pitchFamily="2" charset="2"/>
              <a:buChar char="q"/>
            </a:pPr>
            <a:r>
              <a:rPr lang="ru-RU" sz="1600" b="1" i="1" dirty="0">
                <a:latin typeface="Arial" panose="020B0604020202020204" pitchFamily="34" charset="0"/>
                <a:cs typeface="Arial" panose="020B0604020202020204" pitchFamily="34" charset="0"/>
              </a:rPr>
              <a:t>Особи, </a:t>
            </a:r>
            <a:r>
              <a:rPr lang="uk-UA" sz="1600" b="1" i="1" dirty="0">
                <a:latin typeface="Arial" panose="020B0604020202020204" pitchFamily="34" charset="0"/>
                <a:cs typeface="Arial" panose="020B0604020202020204" pitchFamily="34" charset="0"/>
              </a:rPr>
              <a:t>які використали право безоплатної приватизації </a:t>
            </a:r>
            <a:r>
              <a:rPr lang="uk-UA" sz="1600" i="1" dirty="0">
                <a:latin typeface="Arial" panose="020B0604020202020204" pitchFamily="34" charset="0"/>
                <a:cs typeface="Arial" panose="020B0604020202020204" pitchFamily="34" charset="0"/>
              </a:rPr>
              <a:t>(ст.121 ЗКУ) та мають об'єкт нерухомості у приватній власності;</a:t>
            </a:r>
          </a:p>
          <a:p>
            <a:pPr marL="342900" indent="-342900">
              <a:buFont typeface="Wingdings" panose="05000000000000000000" pitchFamily="2" charset="2"/>
              <a:buChar char="q"/>
            </a:pPr>
            <a:r>
              <a:rPr lang="uk-UA" sz="1600" b="1" i="1" dirty="0">
                <a:latin typeface="Arial" panose="020B0604020202020204" pitchFamily="34" charset="0"/>
                <a:cs typeface="Arial" panose="020B0604020202020204" pitchFamily="34" charset="0"/>
              </a:rPr>
              <a:t>Особи, яким належить право постійного користування, право довічного успадкованого володіння земельною ділянкою державної чи комунальної власності</a:t>
            </a:r>
            <a:r>
              <a:rPr lang="uk-UA" sz="1600" i="1" dirty="0">
                <a:latin typeface="Arial" panose="020B0604020202020204" pitchFamily="34" charset="0"/>
                <a:cs typeface="Arial" panose="020B0604020202020204" pitchFamily="34" charset="0"/>
              </a:rPr>
              <a:t>, а також юридичні особи, яким на момент набрання чинності Законом України №2698-ІХ, належало право постійного користування земельними ділянками державної чи комунальної власності, та які відповідно до статті 92 Земельного Кодексу не можуть набувати земельні ділянки на праві постійного користування, орендарі земельних ділянок, але набули право оренди земельних ділянок для ведення селянського (фермерського) господарства шляхом переоформлення права постійного користування щодо зазначених земельних ділянок до набрання чинності Законом України "Про внесення змін до Земельного кодексу України щодо проведення земельних торгів", мають право на купівлю без проведення земельних торгів. Купівля земельних ділянок здійснюється за ціною, що дорівнює: </a:t>
            </a:r>
          </a:p>
          <a:p>
            <a:pPr marL="1257300" lvl="2" indent="-342900">
              <a:buFont typeface="Wingdings" panose="05000000000000000000" pitchFamily="2" charset="2"/>
              <a:buChar char="q"/>
            </a:pPr>
            <a:r>
              <a:rPr lang="uk-UA" sz="1600" i="1" dirty="0">
                <a:latin typeface="Arial" panose="020B0604020202020204" pitchFamily="34" charset="0"/>
                <a:cs typeface="Arial" panose="020B0604020202020204" pitchFamily="34" charset="0"/>
              </a:rPr>
              <a:t>нормативній грошовій оцінці земельної ділянки - для земель с/г призначення (з розстрочкою до 10 років); </a:t>
            </a:r>
          </a:p>
          <a:p>
            <a:pPr marL="1257300" lvl="2" indent="-342900">
              <a:buFont typeface="Wingdings" panose="05000000000000000000" pitchFamily="2" charset="2"/>
              <a:buChar char="q"/>
            </a:pPr>
            <a:r>
              <a:rPr lang="uk-UA" sz="1600" i="1" dirty="0">
                <a:latin typeface="Arial" panose="020B0604020202020204" pitchFamily="34" charset="0"/>
                <a:cs typeface="Arial" panose="020B0604020202020204" pitchFamily="34" charset="0"/>
              </a:rPr>
              <a:t>експертній грошовій оцінці ділянки - для земель </a:t>
            </a:r>
            <a:r>
              <a:rPr lang="uk-UA" sz="1600" i="1" dirty="0" err="1">
                <a:latin typeface="Arial" panose="020B0604020202020204" pitchFamily="34" charset="0"/>
                <a:cs typeface="Arial" panose="020B0604020202020204" pitchFamily="34" charset="0"/>
              </a:rPr>
              <a:t>нес</a:t>
            </a:r>
            <a:r>
              <a:rPr lang="uk-UA" sz="1600" i="1" dirty="0">
                <a:latin typeface="Arial" panose="020B0604020202020204" pitchFamily="34" charset="0"/>
                <a:cs typeface="Arial" panose="020B0604020202020204" pitchFamily="34" charset="0"/>
              </a:rPr>
              <a:t>/г призначення (з розстрочкою до 30 років). </a:t>
            </a:r>
            <a:endParaRPr lang="uk-UA" sz="1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ru-RU"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ru-RU"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q"/>
            </a:pPr>
            <a:endParaRPr lang="uk-U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83491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онтур">
  <a:themeElements>
    <a:clrScheme name="Контур">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Контур">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онтур">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TM04033919[[fn=Контур]]</Template>
  <TotalTime>8565</TotalTime>
  <Words>1005</Words>
  <Application>Microsoft Office PowerPoint</Application>
  <PresentationFormat>Экран (4:3)</PresentationFormat>
  <Paragraphs>58</Paragraphs>
  <Slides>11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Times New Roman</vt:lpstr>
      <vt:lpstr>Tw Cen MT</vt:lpstr>
      <vt:lpstr>Wingdings</vt:lpstr>
      <vt:lpstr>Контур</vt:lpstr>
      <vt:lpstr>Презентация PowerPoint</vt:lpstr>
      <vt:lpstr>Закон України №2698, основні зміни: </vt:lpstr>
      <vt:lpstr>ПРОДОВЖЕННЯ  СЛАЙДУ: </vt:lpstr>
      <vt:lpstr>ПРОДОВЖЕННЯ  СЛАЙДУ: </vt:lpstr>
      <vt:lpstr>ПРОДОВЖЕННЯ  СЛАЙДУ: </vt:lpstr>
      <vt:lpstr>ПРОДОВЖЕННЯ  СЛАЙДУ: </vt:lpstr>
      <vt:lpstr>що потрібно зробити користувачам земельної ділянки, яку вони отримали в оренду (суборенду) після введення воєнного стану:</vt:lpstr>
      <vt:lpstr>Продовження слайду: </vt:lpstr>
      <vt:lpstr>   яка категорія осіб може викупити земельні ділянки без проведення земельних торгів та на яких умовах: </vt:lpstr>
      <vt:lpstr>   що робити з аукціонами, які були оголошенні до початку Воєнного Стану, але  досі в статусі очікування підписання протоколу чи договору: </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Концепція реформування сфери соціального захисту населення</dc:title>
  <dc:creator>n.mukoliuk</dc:creator>
  <cp:lastModifiedBy>Татьяна Медведская</cp:lastModifiedBy>
  <cp:revision>178</cp:revision>
  <cp:lastPrinted>2020-11-18T14:37:04Z</cp:lastPrinted>
  <dcterms:created xsi:type="dcterms:W3CDTF">2016-06-13T07:24:54Z</dcterms:created>
  <dcterms:modified xsi:type="dcterms:W3CDTF">2022-11-28T17:56:26Z</dcterms:modified>
</cp:coreProperties>
</file>