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6" r:id="rId2"/>
    <p:sldId id="283" r:id="rId3"/>
    <p:sldId id="284" r:id="rId4"/>
    <p:sldId id="285" r:id="rId5"/>
    <p:sldId id="287" r:id="rId6"/>
    <p:sldId id="288" r:id="rId7"/>
    <p:sldId id="265" r:id="rId8"/>
    <p:sldId id="282" r:id="rId9"/>
    <p:sldId id="294" r:id="rId10"/>
    <p:sldId id="262" r:id="rId11"/>
    <p:sldId id="261" r:id="rId12"/>
    <p:sldId id="279" r:id="rId13"/>
    <p:sldId id="280" r:id="rId14"/>
    <p:sldId id="281" r:id="rId15"/>
    <p:sldId id="291" r:id="rId16"/>
    <p:sldId id="290" r:id="rId17"/>
    <p:sldId id="276" r:id="rId18"/>
    <p:sldId id="293" r:id="rId19"/>
    <p:sldId id="292" r:id="rId20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12A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290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5911883313424516E-2"/>
          <c:y val="0.27595218178372338"/>
          <c:w val="0.58573548827475952"/>
          <c:h val="0.7172766751406706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житлового фонда до 1992 року (млн.кв.м)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7030A0"/>
              </a:solidFill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800" b="1">
                    <a:solidFill>
                      <a:srgbClr val="002060"/>
                    </a:solidFill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Державний ЖФ</c:v>
                </c:pt>
                <c:pt idx="1">
                  <c:v>Відомчий ЖФ</c:v>
                </c:pt>
                <c:pt idx="2">
                  <c:v>Приватна забудова</c:v>
                </c:pt>
                <c:pt idx="3">
                  <c:v>ЖБК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12.6</c:v>
                </c:pt>
                <c:pt idx="1">
                  <c:v>4</c:v>
                </c:pt>
                <c:pt idx="2">
                  <c:v>3.3</c:v>
                </c:pt>
                <c:pt idx="3">
                  <c:v>0.42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9278">
          <a:noFill/>
        </a:ln>
      </c:spPr>
    </c:plotArea>
    <c:legend>
      <c:legendPos val="r"/>
      <c:layout>
        <c:manualLayout>
          <c:xMode val="edge"/>
          <c:yMode val="edge"/>
          <c:x val="0.71716485558070087"/>
          <c:y val="0.41358853471465368"/>
          <c:w val="0.28125098970704676"/>
          <c:h val="0.23036063726870842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366"/>
      </a:pPr>
      <a:endParaRPr lang="uk-UA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5049504950495047E-3"/>
          <c:y val="0.28120763627154499"/>
          <c:w val="0.58573548827475952"/>
          <c:h val="0.7172766751406706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житлового фонда станом на 2015 рік (млн.кв.м)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  <c:spPr>
              <a:solidFill>
                <a:srgbClr val="0070C0"/>
              </a:solidFill>
            </c:spPr>
          </c:dPt>
          <c:dPt>
            <c:idx val="2"/>
            <c:bubble3D val="0"/>
            <c:explosion val="23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10,</a:t>
                    </a:r>
                    <a:r>
                      <a:rPr lang="uk-UA" smtClean="0"/>
                      <a:t>3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168444488353598E-2"/>
                  <c:y val="4.149865701196599E-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rgbClr val="002060"/>
                        </a:solidFill>
                      </a:rPr>
                      <a:t>0,</a:t>
                    </a:r>
                    <a:r>
                      <a:rPr lang="uk-UA" b="1" dirty="0" smtClean="0">
                        <a:solidFill>
                          <a:srgbClr val="002060"/>
                        </a:solidFill>
                      </a:rPr>
                      <a:t>8</a:t>
                    </a:r>
                    <a:r>
                      <a:rPr lang="en-US" b="1" dirty="0" smtClean="0">
                        <a:solidFill>
                          <a:srgbClr val="002060"/>
                        </a:solidFill>
                      </a:rPr>
                      <a:t>45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3863556302011138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uk-UA" b="1" dirty="0" smtClean="0">
                        <a:solidFill>
                          <a:srgbClr val="002060"/>
                        </a:solidFill>
                      </a:rPr>
                      <a:t>1,9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Спільна власність</c:v>
                </c:pt>
                <c:pt idx="1">
                  <c:v>Приватна забудова</c:v>
                </c:pt>
                <c:pt idx="2">
                  <c:v>ЖБК</c:v>
                </c:pt>
                <c:pt idx="3">
                  <c:v>ОСББ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10.199999999999999</c:v>
                </c:pt>
                <c:pt idx="1">
                  <c:v>3.4</c:v>
                </c:pt>
                <c:pt idx="2">
                  <c:v>4.4999999999999998E-2</c:v>
                </c:pt>
                <c:pt idx="3">
                  <c:v>0.84489999999999998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legend>
      <c:legendPos val="r"/>
      <c:layout>
        <c:manualLayout>
          <c:xMode val="edge"/>
          <c:yMode val="edge"/>
          <c:x val="0.69657079597723548"/>
          <c:y val="0.51344073340252228"/>
          <c:w val="0.28125098970704676"/>
          <c:h val="0.23036063726870842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613739777176459"/>
          <c:y val="0.10845339000900873"/>
          <c:w val="0.82256588607271852"/>
          <c:h val="0.6929433931918689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Графік створення ОСББ</c:v>
                </c:pt>
              </c:strCache>
            </c:strRef>
          </c:tx>
          <c:explosion val="3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  <c:explosion val="19"/>
          </c:dPt>
          <c:dLbls>
            <c:dLbl>
              <c:idx val="8"/>
              <c:layout>
                <c:manualLayout>
                  <c:x val="-9.1029299374183886E-2"/>
                  <c:y val="4.5297062066043052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uk-UA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34</c:v>
                </c:pt>
                <c:pt idx="1">
                  <c:v>23</c:v>
                </c:pt>
                <c:pt idx="2">
                  <c:v>20</c:v>
                </c:pt>
                <c:pt idx="3">
                  <c:v>14</c:v>
                </c:pt>
                <c:pt idx="4">
                  <c:v>16</c:v>
                </c:pt>
                <c:pt idx="5">
                  <c:v>11</c:v>
                </c:pt>
                <c:pt idx="6">
                  <c:v>19</c:v>
                </c:pt>
                <c:pt idx="7">
                  <c:v>21</c:v>
                </c:pt>
                <c:pt idx="8">
                  <c:v>7</c:v>
                </c:pt>
                <c:pt idx="9">
                  <c:v>238</c:v>
                </c:pt>
                <c:pt idx="10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scene3d>
      <a:camera prst="orthographicFront"/>
      <a:lightRig rig="threePt" dir="t"/>
    </a:scene3d>
    <a:sp3d/>
  </c:spPr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79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4028903660841069E-2"/>
          <c:y val="0.21917458536671439"/>
          <c:w val="0.72792792792792793"/>
          <c:h val="0.7081081081081080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FF0000"/>
            </a:solidFill>
            <a:ln w="15668">
              <a:solidFill>
                <a:schemeClr val="tx1"/>
              </a:solidFill>
              <a:prstDash val="solid"/>
            </a:ln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Sheet1!$A$1:$A$1</c:f>
              <c:strCache>
                <c:ptCount val="1"/>
                <c:pt idx="0">
                  <c:v>Кількість виконаних капітальних ремонтів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46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2"/>
            </a:solidFill>
            <a:ln w="15668">
              <a:solidFill>
                <a:schemeClr val="tx1"/>
              </a:solidFill>
              <a:prstDash val="solid"/>
            </a:ln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Sheet1!$A$1:$A$1</c:f>
              <c:strCache>
                <c:ptCount val="1"/>
                <c:pt idx="0">
                  <c:v>Кількість виконаних капітальних ремонтів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23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hlink"/>
            </a:solidFill>
            <a:ln w="15668">
              <a:solidFill>
                <a:schemeClr val="tx1"/>
              </a:solidFill>
              <a:prstDash val="solid"/>
            </a:ln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Sheet1!$A$1:$A$1</c:f>
              <c:strCache>
                <c:ptCount val="1"/>
                <c:pt idx="0">
                  <c:v>Кількість виконаних капітальних ремонтів</c:v>
                </c:pt>
              </c:strCache>
            </c:strRef>
          </c:cat>
          <c:val>
            <c:numRef>
              <c:f>Sheet1!$B$4:$B$4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00FF00"/>
            </a:solidFill>
            <a:ln w="15668">
              <a:solidFill>
                <a:schemeClr val="tx1"/>
              </a:solidFill>
              <a:prstDash val="solid"/>
            </a:ln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Sheet1!$A$1:$A$1</c:f>
              <c:strCache>
                <c:ptCount val="1"/>
                <c:pt idx="0">
                  <c:v>Кількість виконаних капітальних ремонтів</c:v>
                </c:pt>
              </c:strCache>
            </c:strRef>
          </c:cat>
          <c:val>
            <c:numRef>
              <c:f>Sheet1!$B$5:$B$5</c:f>
              <c:numCache>
                <c:formatCode>General</c:formatCode>
                <c:ptCount val="1"/>
                <c:pt idx="0">
                  <c:v>45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F00FF"/>
            </a:solidFill>
            <a:ln w="15668">
              <a:solidFill>
                <a:schemeClr val="tx1"/>
              </a:solidFill>
              <a:prstDash val="solid"/>
            </a:ln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Sheet1!$A$1:$A$1</c:f>
              <c:strCache>
                <c:ptCount val="1"/>
                <c:pt idx="0">
                  <c:v>Кількість виконаних капітальних ремонтів</c:v>
                </c:pt>
              </c:strCache>
            </c:strRef>
          </c:cat>
          <c:val>
            <c:numRef>
              <c:f>Sheet1!$B$6:$B$6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FF00"/>
            </a:solidFill>
            <a:ln w="15668">
              <a:solidFill>
                <a:schemeClr val="tx1"/>
              </a:solidFill>
              <a:prstDash val="solid"/>
            </a:ln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Sheet1!$A$1:$A$1</c:f>
              <c:strCache>
                <c:ptCount val="1"/>
                <c:pt idx="0">
                  <c:v>Кількість виконаних капітальних ремонтів</c:v>
                </c:pt>
              </c:strCache>
            </c:strRef>
          </c:cat>
          <c:val>
            <c:numRef>
              <c:f>Sheet1!$B$7:$B$7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cylinder"/>
        <c:axId val="170358656"/>
        <c:axId val="170360192"/>
        <c:axId val="0"/>
      </c:bar3DChart>
      <c:catAx>
        <c:axId val="1703586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low"/>
        <c:crossAx val="1703601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0360192"/>
        <c:scaling>
          <c:orientation val="minMax"/>
        </c:scaling>
        <c:delete val="0"/>
        <c:axPos val="l"/>
        <c:majorGridlines>
          <c:spPr>
            <a:ln w="3917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91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>
                <a:solidFill>
                  <a:srgbClr val="002060"/>
                </a:solidFill>
              </a:defRPr>
            </a:pPr>
            <a:endParaRPr lang="uk-UA"/>
          </a:p>
        </c:txPr>
        <c:crossAx val="170358656"/>
        <c:crosses val="autoZero"/>
        <c:crossBetween val="between"/>
      </c:valAx>
      <c:spPr>
        <a:noFill/>
        <a:ln w="31337">
          <a:noFill/>
        </a:ln>
      </c:spPr>
    </c:plotArea>
    <c:legend>
      <c:legendPos val="r"/>
      <c:layout>
        <c:manualLayout>
          <c:xMode val="edge"/>
          <c:yMode val="edge"/>
          <c:x val="0.77278555131151838"/>
          <c:y val="0.44611812411306317"/>
          <c:w val="0.11793501194792283"/>
          <c:h val="0.48463062985029687"/>
        </c:manualLayout>
      </c:layout>
      <c:overlay val="0"/>
      <c:spPr>
        <a:noFill/>
        <a:ln w="3917">
          <a:noFill/>
          <a:prstDash val="solid"/>
        </a:ln>
      </c:spPr>
      <c:txPr>
        <a:bodyPr/>
        <a:lstStyle/>
        <a:p>
          <a:pPr>
            <a:defRPr sz="1800">
              <a:solidFill>
                <a:srgbClr val="002060"/>
              </a:solidFill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221" b="1" i="0" u="none" strike="noStrike" baseline="0">
          <a:solidFill>
            <a:schemeClr val="tx1"/>
          </a:solidFill>
          <a:latin typeface="+mn-lt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hPercent val="79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510472203038865"/>
          <c:y val="2.5938350404073638E-2"/>
          <c:w val="0.70450450450450453"/>
          <c:h val="0.891891891891891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9.1029291765679365E-2"/>
                  <c:y val="-7.9687391174945617E-3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002060"/>
                      </a:solidFill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Sheet1!$B$2:$B$2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19912657573742351"/>
                  <c:y val="3.18749564699782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Sheet1!$B$3:$B$3</c:f>
              <c:numCache>
                <c:formatCode>General</c:formatCode>
                <c:ptCount val="1"/>
                <c:pt idx="0">
                  <c:v>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cylinder"/>
        <c:axId val="221413376"/>
        <c:axId val="221414912"/>
        <c:axId val="0"/>
      </c:bar3DChart>
      <c:catAx>
        <c:axId val="221413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uk-UA"/>
          </a:p>
        </c:txPr>
        <c:crossAx val="221414912"/>
        <c:crosses val="autoZero"/>
        <c:auto val="1"/>
        <c:lblAlgn val="ctr"/>
        <c:lblOffset val="100"/>
        <c:noMultiLvlLbl val="0"/>
      </c:catAx>
      <c:valAx>
        <c:axId val="2214149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 b="1">
                <a:solidFill>
                  <a:srgbClr val="002060"/>
                </a:solidFill>
              </a:defRPr>
            </a:pPr>
            <a:endParaRPr lang="uk-UA"/>
          </a:p>
        </c:txPr>
        <c:crossAx val="2214133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434891545452937"/>
          <c:y val="7.0718272025981854E-2"/>
          <c:w val="0.15247988743188762"/>
          <c:h val="0.13459012131516404"/>
        </c:manualLayout>
      </c:layout>
      <c:overlay val="0"/>
      <c:txPr>
        <a:bodyPr/>
        <a:lstStyle/>
        <a:p>
          <a:pPr>
            <a:defRPr sz="1600" b="1">
              <a:solidFill>
                <a:srgbClr val="002060"/>
              </a:solidFill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58"/>
      <c:rotY val="20"/>
      <c:depthPercent val="5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2780748663101602E-2"/>
          <c:y val="2.1844660194174758E-2"/>
          <c:w val="0.70297480735434303"/>
          <c:h val="0.8519417475728154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00FFFF"/>
            </a:solidFill>
            <a:ln w="12287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2.767527675276751E-2"/>
                  <c:y val="-5.6357878742695662E-3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solidFill>
                        <a:srgbClr val="002060"/>
                      </a:solidFill>
                      <a:latin typeface="+mn-lt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Sheet1!$B$1:$B$1</c:f>
              <c:strCache>
                <c:ptCount val="1"/>
                <c:pt idx="0">
                  <c:v>Кількість відремонтованих ліфтів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FFFF00"/>
            </a:solidFill>
            <a:ln w="12287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4.243542435424354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rgbClr val="002060"/>
                    </a:solidFill>
                    <a:latin typeface="+mn-lt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Sheet1!$B$1:$B$1</c:f>
              <c:strCache>
                <c:ptCount val="1"/>
                <c:pt idx="0">
                  <c:v>Кількість відремонтованих ліфтів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32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hlink"/>
            </a:solidFill>
            <a:ln w="12287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7.3800738007380072E-3"/>
                  <c:y val="-4.50863029941565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latin typeface="+mn-lt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Sheet1!$B$1:$B$1</c:f>
              <c:strCache>
                <c:ptCount val="1"/>
                <c:pt idx="0">
                  <c:v>Кількість відремонтованих ліфтів</c:v>
                </c:pt>
              </c:strCache>
            </c:strRef>
          </c:cat>
          <c:val>
            <c:numRef>
              <c:f>Sheet1!$B$4:$B$4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00FF00"/>
            </a:solidFill>
            <a:ln w="12287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9.1625457691462183E-3"/>
                  <c:y val="0.122355360234508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rgbClr val="002060"/>
                    </a:solidFill>
                    <a:latin typeface="+mn-lt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Sheet1!$B$1:$B$1</c:f>
              <c:strCache>
                <c:ptCount val="1"/>
                <c:pt idx="0">
                  <c:v>Кількість відремонтованих ліфтів</c:v>
                </c:pt>
              </c:strCache>
            </c:strRef>
          </c:cat>
          <c:val>
            <c:numRef>
              <c:f>Sheet1!$B$5:$B$5</c:f>
              <c:numCache>
                <c:formatCode>General</c:formatCode>
                <c:ptCount val="1"/>
                <c:pt idx="0">
                  <c:v>31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F0000"/>
            </a:solidFill>
            <a:ln w="12287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1.1442582029892659E-2"/>
                  <c:y val="-2.15121805085413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rgbClr val="002060"/>
                    </a:solidFill>
                    <a:latin typeface="+mn-lt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Sheet1!$B$1:$B$1</c:f>
              <c:strCache>
                <c:ptCount val="1"/>
                <c:pt idx="0">
                  <c:v>Кількість відремонтованих ліфтів</c:v>
                </c:pt>
              </c:strCache>
            </c:strRef>
          </c:cat>
          <c:val>
            <c:numRef>
              <c:f>Sheet1!$B$6:$B$6</c:f>
              <c:numCache>
                <c:formatCode>General</c:formatCode>
                <c:ptCount val="1"/>
                <c:pt idx="0">
                  <c:v>39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00FF"/>
            </a:solidFill>
            <a:ln w="12287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.16123533555373279"/>
                  <c:y val="-0.195655761411877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rgbClr val="002060"/>
                    </a:solidFill>
                    <a:latin typeface="+mn-lt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Sheet1!$B$1:$B$1</c:f>
              <c:strCache>
                <c:ptCount val="1"/>
                <c:pt idx="0">
                  <c:v>Кількість відремонтованих ліфтів</c:v>
                </c:pt>
              </c:strCache>
            </c:strRef>
          </c:cat>
          <c:val>
            <c:numRef>
              <c:f>Sheet1!$B$7:$B$7</c:f>
              <c:numCache>
                <c:formatCode>General</c:formatCode>
                <c:ptCount val="1"/>
                <c:pt idx="0">
                  <c:v>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38181120"/>
        <c:axId val="38191104"/>
        <c:axId val="0"/>
      </c:bar3DChart>
      <c:catAx>
        <c:axId val="38181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9215">
            <a:noFill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2060"/>
                </a:solidFill>
                <a:latin typeface="+mn-lt"/>
                <a:ea typeface="Times New Roman"/>
                <a:cs typeface="Times New Roman"/>
              </a:defRPr>
            </a:pPr>
            <a:endParaRPr lang="uk-UA"/>
          </a:p>
        </c:txPr>
        <c:crossAx val="381911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81911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07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2060"/>
                </a:solidFill>
                <a:latin typeface="+mn-lt"/>
                <a:ea typeface="Arial"/>
                <a:cs typeface="Arial"/>
              </a:defRPr>
            </a:pPr>
            <a:endParaRPr lang="uk-UA"/>
          </a:p>
        </c:txPr>
        <c:crossAx val="38181120"/>
        <c:crosses val="autoZero"/>
        <c:crossBetween val="between"/>
      </c:valAx>
      <c:spPr>
        <a:noFill/>
        <a:ln w="24573">
          <a:noFill/>
        </a:ln>
      </c:spPr>
    </c:plotArea>
    <c:legend>
      <c:legendPos val="r"/>
      <c:layout>
        <c:manualLayout>
          <c:xMode val="edge"/>
          <c:yMode val="edge"/>
          <c:x val="0.81580371093519155"/>
          <c:y val="0.16666455833401855"/>
          <c:w val="0.17429876529080196"/>
          <c:h val="0.42660406948260804"/>
        </c:manualLayout>
      </c:layout>
      <c:overlay val="0"/>
      <c:spPr>
        <a:noFill/>
        <a:ln w="3072">
          <a:noFill/>
          <a:prstDash val="solid"/>
        </a:ln>
        <a:effectLst/>
      </c:spPr>
      <c:txPr>
        <a:bodyPr/>
        <a:lstStyle/>
        <a:p>
          <a:pPr>
            <a:defRPr sz="1600" b="0" i="0" u="none" strike="noStrike" baseline="0">
              <a:solidFill>
                <a:schemeClr val="tx1"/>
              </a:solidFill>
              <a:latin typeface="+mn-lt"/>
              <a:ea typeface="Arial"/>
              <a:cs typeface="Arial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4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8EA5384-C32F-423C-AE6C-C181019C08E1}" type="datetimeFigureOut">
              <a:rPr lang="uk-UA"/>
              <a:pPr>
                <a:defRPr/>
              </a:pPr>
              <a:t>07.11.2017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07BAC9B-33A8-4676-AAB3-ECCF0F631DD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18871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B1348DE8-6E3F-403D-86C8-E69524CC5C2C}" type="slidenum">
              <a:rPr lang="uk-UA" sz="1200">
                <a:latin typeface="+mn-lt"/>
              </a:rPr>
              <a:pPr algn="r">
                <a:defRPr/>
              </a:pPr>
              <a:t>2</a:t>
            </a:fld>
            <a:endParaRPr lang="uk-UA" sz="120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4A4BB-DC7F-4780-A34A-364FF85F6C84}" type="datetimeFigureOut">
              <a:rPr lang="uk-UA"/>
              <a:pPr>
                <a:defRPr/>
              </a:pPr>
              <a:t>07.11.2017</a:t>
            </a:fld>
            <a:endParaRPr lang="uk-UA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EE1AD-A0EA-4E5D-9CC5-9B24689C0F2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56CF0-CF84-4780-A358-D1F36535DE92}" type="datetimeFigureOut">
              <a:rPr lang="uk-UA"/>
              <a:pPr>
                <a:defRPr/>
              </a:pPr>
              <a:t>07.11.2017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515A5-ED1C-4513-B37A-6364F6218D9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BB280-7B56-43B4-A374-0138E0365D2B}" type="datetimeFigureOut">
              <a:rPr lang="uk-UA"/>
              <a:pPr>
                <a:defRPr/>
              </a:pPr>
              <a:t>07.11.2017</a:t>
            </a:fld>
            <a:endParaRPr lang="uk-UA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0B896-0354-4562-AFAF-C6EEBB27CD2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2B23E-51D9-4D63-A72F-144F39EBA5AC}" type="datetimeFigureOut">
              <a:rPr lang="uk-UA"/>
              <a:pPr>
                <a:defRPr/>
              </a:pPr>
              <a:t>07.11.2017</a:t>
            </a:fld>
            <a:endParaRPr lang="uk-U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E2E9A-5856-439B-A958-DE9C0B09DA2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A3FF7-879D-4317-BF17-0C1A1CB1C147}" type="datetimeFigureOut">
              <a:rPr lang="uk-UA"/>
              <a:pPr>
                <a:defRPr/>
              </a:pPr>
              <a:t>07.11.2017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3192E-9FCF-4F32-A343-365E1557FF8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7E0EF-29ED-41E1-B4C6-D566DBDD7E19}" type="datetimeFigureOut">
              <a:rPr lang="uk-UA"/>
              <a:pPr>
                <a:defRPr/>
              </a:pPr>
              <a:t>07.11.2017</a:t>
            </a:fld>
            <a:endParaRPr lang="uk-UA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C89E5-B284-45C2-95B5-F13F4083EA6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C5733-9F39-47A0-A457-625870E6732C}" type="datetimeFigureOut">
              <a:rPr lang="uk-UA"/>
              <a:pPr>
                <a:defRPr/>
              </a:pPr>
              <a:t>07.11.2017</a:t>
            </a:fld>
            <a:endParaRPr 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2F6FA-512B-46A1-8F01-6BCBE17D2D7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53DE2-7B03-4F35-A255-2E1CB1837C66}" type="datetimeFigureOut">
              <a:rPr lang="uk-UA"/>
              <a:pPr>
                <a:defRPr/>
              </a:pPr>
              <a:t>07.11.2017</a:t>
            </a:fld>
            <a:endParaRPr lang="uk-U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8B3FE-F660-4860-8767-11B4F5B95FE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55D32-931C-406A-8C0B-2A6F22D2F99D}" type="datetimeFigureOut">
              <a:rPr lang="uk-UA"/>
              <a:pPr>
                <a:defRPr/>
              </a:pPr>
              <a:t>07.11.2017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5AA19-D2FB-4B8B-9B64-EB9DF7F2094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3098E-7F86-488D-A423-401F105B87E8}" type="datetimeFigureOut">
              <a:rPr lang="uk-UA"/>
              <a:pPr>
                <a:defRPr/>
              </a:pPr>
              <a:t>07.11.2017</a:t>
            </a:fld>
            <a:endParaRPr lang="uk-UA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F4923-BBE0-4FD9-A1DC-65EB5A1668D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DC638-15E8-41AA-A08C-A7FEFD019433}" type="datetimeFigureOut">
              <a:rPr lang="uk-UA"/>
              <a:pPr>
                <a:defRPr/>
              </a:pPr>
              <a:t>07.11.2017</a:t>
            </a:fld>
            <a:endParaRPr lang="uk-UA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337FB-4E03-4AC5-8C2E-04CE5021740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1B79A-5EF9-4342-A1EB-369485049F52}" type="datetimeFigureOut">
              <a:rPr lang="uk-UA"/>
              <a:pPr>
                <a:defRPr/>
              </a:pPr>
              <a:t>07.11.2017</a:t>
            </a:fld>
            <a:endParaRPr lang="uk-UA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45BCE-8A8A-4F20-949D-C143D9DA3A4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0">
              <a:schemeClr val="bg2">
                <a:tint val="94000"/>
                <a:shade val="94000"/>
                <a:satMod val="114000"/>
                <a:lumMod val="114000"/>
                <a:alpha val="30000"/>
              </a:schemeClr>
            </a:gs>
            <a:gs pos="74000">
              <a:schemeClr val="bg2">
                <a:tint val="94000"/>
                <a:shade val="94000"/>
                <a:satMod val="128000"/>
                <a:lumMod val="100000"/>
              </a:schemeClr>
            </a:gs>
            <a:gs pos="100000">
              <a:schemeClr val="bg2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B5080B-7BEA-4229-A37C-FDD6B71BA3B3}" type="datetimeFigureOut">
              <a:rPr lang="uk-UA"/>
              <a:pPr>
                <a:defRPr/>
              </a:pPr>
              <a:t>07.11.2017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DFF297-3033-4BF7-A5EB-2C1F4E91868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6" r:id="rId2"/>
    <p:sldLayoutId id="2147483698" r:id="rId3"/>
    <p:sldLayoutId id="2147483695" r:id="rId4"/>
    <p:sldLayoutId id="2147483694" r:id="rId5"/>
    <p:sldLayoutId id="2147483693" r:id="rId6"/>
    <p:sldLayoutId id="2147483699" r:id="rId7"/>
    <p:sldLayoutId id="2147483700" r:id="rId8"/>
    <p:sldLayoutId id="2147483701" r:id="rId9"/>
    <p:sldLayoutId id="2147483692" r:id="rId10"/>
    <p:sldLayoutId id="2147483702" r:id="rId11"/>
    <p:sldLayoutId id="214748369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9.png"/><Relationship Id="rId7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4.jpeg"/><Relationship Id="rId4" Type="http://schemas.openxmlformats.org/officeDocument/2006/relationships/image" Target="../media/image29.jpeg"/><Relationship Id="rId9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9.png"/><Relationship Id="rId7" Type="http://schemas.openxmlformats.org/officeDocument/2006/relationships/image" Target="../media/image3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2.png"/><Relationship Id="rId9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jpg"/><Relationship Id="rId7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9.png"/><Relationship Id="rId7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2.png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2708275"/>
            <a:ext cx="9144000" cy="1444625"/>
          </a:xfrm>
          <a:prstGeom prst="rect">
            <a:avLst/>
          </a:prstGeom>
          <a:gradFill>
            <a:gsLst>
              <a:gs pos="67096">
                <a:srgbClr val="6E9E4F"/>
              </a:gs>
              <a:gs pos="61650">
                <a:srgbClr val="7DA659"/>
              </a:gs>
              <a:gs pos="21000">
                <a:srgbClr val="C00000"/>
              </a:gs>
              <a:gs pos="50000">
                <a:srgbClr val="9CB86E"/>
              </a:gs>
              <a:gs pos="83000">
                <a:srgbClr val="156B13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</p:txBody>
      </p:sp>
      <p:pic>
        <p:nvPicPr>
          <p:cNvPr id="26626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76688" y="2705100"/>
            <a:ext cx="11906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2" descr="C:\Users\Alisa-TML\Desktop\Доклад для мэра\Безымянный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Box 1"/>
          <p:cNvSpPr txBox="1">
            <a:spLocks noChangeArrowheads="1"/>
          </p:cNvSpPr>
          <p:nvPr/>
        </p:nvSpPr>
        <p:spPr bwMode="auto">
          <a:xfrm>
            <a:off x="312543" y="692696"/>
            <a:ext cx="8481888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002060"/>
                </a:solidFill>
              </a:rPr>
              <a:t>Реалізація</a:t>
            </a:r>
            <a:r>
              <a:rPr lang="ru-RU" sz="2800" b="1" dirty="0">
                <a:solidFill>
                  <a:srgbClr val="002060"/>
                </a:solidFill>
              </a:rPr>
              <a:t> в </a:t>
            </a:r>
            <a:r>
              <a:rPr lang="ru-RU" sz="2800" b="1" dirty="0" err="1">
                <a:solidFill>
                  <a:srgbClr val="002060"/>
                </a:solidFill>
              </a:rPr>
              <a:t>місті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програм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</a:p>
          <a:p>
            <a:pPr algn="ctr"/>
            <a:r>
              <a:rPr lang="ru-RU" sz="2800" b="1" dirty="0" err="1">
                <a:solidFill>
                  <a:srgbClr val="002060"/>
                </a:solidFill>
              </a:rPr>
              <a:t>спрямованих</a:t>
            </a:r>
            <a:r>
              <a:rPr lang="ru-RU" sz="2800" b="1" dirty="0">
                <a:solidFill>
                  <a:srgbClr val="002060"/>
                </a:solidFill>
              </a:rPr>
              <a:t> на </a:t>
            </a:r>
            <a:r>
              <a:rPr lang="ru-RU" sz="2800" b="1" dirty="0" err="1">
                <a:solidFill>
                  <a:srgbClr val="002060"/>
                </a:solidFill>
              </a:rPr>
              <a:t>підтримку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власників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житла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</a:rPr>
              <a:t>в </a:t>
            </a:r>
            <a:r>
              <a:rPr lang="ru-RU" sz="2800" b="1" dirty="0" err="1">
                <a:solidFill>
                  <a:srgbClr val="002060"/>
                </a:solidFill>
              </a:rPr>
              <a:t>багатоквартирних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будинках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algn="ctr"/>
            <a:endParaRPr lang="ru-RU" sz="2800" b="1" dirty="0">
              <a:solidFill>
                <a:srgbClr val="C00000"/>
              </a:solidFill>
            </a:endParaRPr>
          </a:p>
          <a:p>
            <a:r>
              <a:rPr lang="uk-UA" sz="2800" b="1" dirty="0" smtClean="0">
                <a:solidFill>
                  <a:srgbClr val="C00000"/>
                </a:solidFill>
              </a:rPr>
              <a:t> </a:t>
            </a:r>
            <a:r>
              <a:rPr lang="uk-UA" sz="1400" b="1" dirty="0" smtClean="0">
                <a:solidFill>
                  <a:srgbClr val="002060"/>
                </a:solidFill>
              </a:rPr>
              <a:t>Доповідає: </a:t>
            </a:r>
            <a:r>
              <a:rPr lang="uk-UA" sz="1400" b="1" dirty="0" err="1" smtClean="0">
                <a:solidFill>
                  <a:srgbClr val="002060"/>
                </a:solidFill>
              </a:rPr>
              <a:t>Катриченко</a:t>
            </a:r>
            <a:endParaRPr lang="uk-UA" sz="1400" b="1" dirty="0" smtClean="0">
              <a:solidFill>
                <a:srgbClr val="002060"/>
              </a:solidFill>
            </a:endParaRPr>
          </a:p>
          <a:p>
            <a:r>
              <a:rPr lang="uk-UA" sz="1400" b="1" dirty="0">
                <a:solidFill>
                  <a:srgbClr val="002060"/>
                </a:solidFill>
              </a:rPr>
              <a:t> </a:t>
            </a:r>
            <a:r>
              <a:rPr lang="uk-UA" sz="1400" b="1" dirty="0" smtClean="0">
                <a:solidFill>
                  <a:srgbClr val="002060"/>
                </a:solidFill>
              </a:rPr>
              <a:t>                      Олександр Володимирович</a:t>
            </a:r>
            <a:endParaRPr lang="uk-UA" sz="14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" y="3209087"/>
            <a:ext cx="9180000" cy="3676297"/>
          </a:xfrm>
          <a:prstGeom prst="rect">
            <a:avLst/>
          </a:prstGeom>
        </p:spPr>
      </p:pic>
      <p:pic>
        <p:nvPicPr>
          <p:cNvPr id="2662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9789" y="2137928"/>
            <a:ext cx="2084642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C:\Users\Alisa-TML\Desktop\Доклад для мэра\Безымянный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9688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2750" y="5084763"/>
            <a:ext cx="2201863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620713"/>
            <a:ext cx="11906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13056"/>
            <a:ext cx="3835957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775" y="1700808"/>
            <a:ext cx="3506585" cy="341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18" y="4005064"/>
            <a:ext cx="3907173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514475" y="338138"/>
            <a:ext cx="7450138" cy="125253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Конкурс </a:t>
            </a:r>
            <a:r>
              <a:rPr lang="ru-RU" sz="2800" b="1" dirty="0" err="1" smtClean="0">
                <a:solidFill>
                  <a:srgbClr val="002060"/>
                </a:solidFill>
                <a:latin typeface="+mn-lt"/>
              </a:rPr>
              <a:t>проектів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 «</a:t>
            </a:r>
            <a:r>
              <a:rPr lang="ru-RU" sz="2800" b="1" dirty="0" err="1" smtClean="0">
                <a:solidFill>
                  <a:srgbClr val="002060"/>
                </a:solidFill>
                <a:latin typeface="+mn-lt"/>
              </a:rPr>
              <a:t>Мій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+mn-lt"/>
              </a:rPr>
              <a:t>дім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 – ОСББ»</a:t>
            </a:r>
            <a:endParaRPr lang="uk-UA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051720" y="1916832"/>
            <a:ext cx="4896544" cy="3672409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На </a:t>
            </a:r>
            <a:r>
              <a:rPr lang="ru-RU" sz="2000" b="1" dirty="0" err="1">
                <a:solidFill>
                  <a:srgbClr val="002060"/>
                </a:solidFill>
              </a:rPr>
              <a:t>теперішній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C00000"/>
                </a:solidFill>
              </a:rPr>
              <a:t>час </a:t>
            </a:r>
            <a:r>
              <a:rPr lang="ru-RU" sz="2000" b="1" dirty="0" smtClean="0">
                <a:solidFill>
                  <a:srgbClr val="C00000"/>
                </a:solidFill>
              </a:rPr>
              <a:t>23 </a:t>
            </a:r>
            <a:r>
              <a:rPr lang="ru-RU" sz="2000" b="1" dirty="0" err="1" smtClean="0">
                <a:solidFill>
                  <a:srgbClr val="C00000"/>
                </a:solidFill>
              </a:rPr>
              <a:t>об’єднаннями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будівельні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роботи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вже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виконано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або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роботи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перебувають</a:t>
            </a:r>
            <a:r>
              <a:rPr lang="ru-RU" sz="2000" b="1" dirty="0">
                <a:solidFill>
                  <a:srgbClr val="C00000"/>
                </a:solidFill>
              </a:rPr>
              <a:t> на </a:t>
            </a:r>
            <a:r>
              <a:rPr lang="ru-RU" sz="2000" b="1" dirty="0" err="1">
                <a:solidFill>
                  <a:srgbClr val="C00000"/>
                </a:solidFill>
              </a:rPr>
              <a:t>стадії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завершення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  <a:endParaRPr lang="ru-RU" sz="2000" b="1" dirty="0">
              <a:solidFill>
                <a:srgbClr val="002060"/>
              </a:solidFill>
            </a:endParaRPr>
          </a:p>
          <a:p>
            <a:pPr algn="ctr"/>
            <a:r>
              <a:rPr lang="ru-RU" sz="2000" b="1" dirty="0" err="1">
                <a:solidFill>
                  <a:srgbClr val="002060"/>
                </a:solidFill>
              </a:rPr>
              <a:t>Мешканці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цих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будинків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вже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отримали</a:t>
            </a:r>
            <a:r>
              <a:rPr lang="ru-RU" sz="2000" b="1" dirty="0">
                <a:solidFill>
                  <a:srgbClr val="C00000"/>
                </a:solidFill>
              </a:rPr>
              <a:t> за </a:t>
            </a:r>
            <a:r>
              <a:rPr lang="ru-RU" sz="2000" b="1" dirty="0" err="1">
                <a:solidFill>
                  <a:srgbClr val="C00000"/>
                </a:solidFill>
              </a:rPr>
              <a:t>допомогою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міського</a:t>
            </a:r>
            <a:r>
              <a:rPr lang="ru-RU" sz="2000" b="1" dirty="0">
                <a:solidFill>
                  <a:srgbClr val="C00000"/>
                </a:solidFill>
              </a:rPr>
              <a:t> бюджету </a:t>
            </a:r>
            <a:r>
              <a:rPr lang="ru-RU" sz="2000" b="1" dirty="0" err="1">
                <a:solidFill>
                  <a:srgbClr val="C00000"/>
                </a:solidFill>
              </a:rPr>
              <a:t>нові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дахи</a:t>
            </a:r>
            <a:r>
              <a:rPr lang="ru-RU" sz="2000" b="1" dirty="0">
                <a:solidFill>
                  <a:srgbClr val="C00000"/>
                </a:solidFill>
              </a:rPr>
              <a:t> над </a:t>
            </a:r>
            <a:r>
              <a:rPr lang="ru-RU" sz="2000" b="1" dirty="0" err="1">
                <a:solidFill>
                  <a:srgbClr val="C00000"/>
                </a:solidFill>
              </a:rPr>
              <a:t>домівками</a:t>
            </a:r>
            <a:r>
              <a:rPr lang="ru-RU" sz="2000" b="1" dirty="0">
                <a:solidFill>
                  <a:srgbClr val="002060"/>
                </a:solidFill>
              </a:rPr>
              <a:t>, </a:t>
            </a:r>
            <a:r>
              <a:rPr lang="ru-RU" sz="2000" b="1" dirty="0" err="1">
                <a:solidFill>
                  <a:srgbClr val="002060"/>
                </a:solidFill>
              </a:rPr>
              <a:t>що</a:t>
            </a:r>
            <a:r>
              <a:rPr lang="ru-RU" sz="2000" b="1" dirty="0">
                <a:solidFill>
                  <a:srgbClr val="002060"/>
                </a:solidFill>
              </a:rPr>
              <a:t> дозволить </a:t>
            </a:r>
            <a:r>
              <a:rPr lang="ru-RU" sz="2000" b="1" dirty="0" err="1">
                <a:solidFill>
                  <a:srgbClr val="002060"/>
                </a:solidFill>
              </a:rPr>
              <a:t>їм</a:t>
            </a:r>
            <a:r>
              <a:rPr lang="ru-RU" sz="2000" b="1" dirty="0">
                <a:solidFill>
                  <a:srgbClr val="002060"/>
                </a:solidFill>
              </a:rPr>
              <a:t>, як то </a:t>
            </a:r>
            <a:r>
              <a:rPr lang="ru-RU" sz="2000" b="1" dirty="0" err="1">
                <a:solidFill>
                  <a:srgbClr val="002060"/>
                </a:solidFill>
              </a:rPr>
              <a:t>кажуть</a:t>
            </a:r>
            <a:r>
              <a:rPr lang="ru-RU" sz="2000" b="1" dirty="0">
                <a:solidFill>
                  <a:srgbClr val="002060"/>
                </a:solidFill>
              </a:rPr>
              <a:t>, «не </a:t>
            </a:r>
            <a:r>
              <a:rPr lang="ru-RU" sz="2000" b="1" dirty="0" err="1">
                <a:solidFill>
                  <a:srgbClr val="002060"/>
                </a:solidFill>
              </a:rPr>
              <a:t>заглядати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вгору</a:t>
            </a:r>
            <a:r>
              <a:rPr lang="ru-RU" sz="2000" b="1" dirty="0">
                <a:solidFill>
                  <a:srgbClr val="002060"/>
                </a:solidFill>
              </a:rPr>
              <a:t>» на </a:t>
            </a:r>
            <a:r>
              <a:rPr lang="ru-RU" sz="2000" b="1" dirty="0" err="1">
                <a:solidFill>
                  <a:srgbClr val="002060"/>
                </a:solidFill>
              </a:rPr>
              <a:t>декілька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років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  <a:p>
            <a:pPr algn="ctr"/>
            <a:r>
              <a:rPr lang="ru-RU" sz="2000" b="1" dirty="0" err="1">
                <a:solidFill>
                  <a:srgbClr val="C00000"/>
                </a:solidFill>
              </a:rPr>
              <a:t>Усі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проекти-переможці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конкурсу </a:t>
            </a:r>
            <a:r>
              <a:rPr lang="ru-RU" sz="2000" b="1" dirty="0" smtClean="0">
                <a:solidFill>
                  <a:srgbClr val="002060"/>
                </a:solidFill>
              </a:rPr>
              <a:t>«</a:t>
            </a:r>
            <a:r>
              <a:rPr lang="ru-RU" sz="2000" b="1" dirty="0" err="1" smtClean="0">
                <a:solidFill>
                  <a:srgbClr val="002060"/>
                </a:solidFill>
              </a:rPr>
              <a:t>Мій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дім</a:t>
            </a:r>
            <a:r>
              <a:rPr lang="ru-RU" sz="2000" b="1" dirty="0" smtClean="0">
                <a:solidFill>
                  <a:srgbClr val="002060"/>
                </a:solidFill>
              </a:rPr>
              <a:t> – ОСББ» </a:t>
            </a:r>
            <a:r>
              <a:rPr lang="ru-RU" sz="2000" b="1" dirty="0" err="1" smtClean="0">
                <a:solidFill>
                  <a:srgbClr val="C00000"/>
                </a:solidFill>
              </a:rPr>
              <a:t>планується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реалізувати</a:t>
            </a:r>
            <a:r>
              <a:rPr lang="ru-RU" sz="2000" b="1" dirty="0">
                <a:solidFill>
                  <a:srgbClr val="C00000"/>
                </a:solidFill>
              </a:rPr>
              <a:t> до </a:t>
            </a:r>
            <a:r>
              <a:rPr lang="ru-RU" sz="2000" b="1" dirty="0" err="1">
                <a:solidFill>
                  <a:srgbClr val="C00000"/>
                </a:solidFill>
              </a:rPr>
              <a:t>кінця</a:t>
            </a:r>
            <a:r>
              <a:rPr lang="ru-RU" sz="2000" b="1" dirty="0">
                <a:solidFill>
                  <a:srgbClr val="C00000"/>
                </a:solidFill>
              </a:rPr>
              <a:t> поточного року.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C:\Users\Alisa-TML\Desktop\Доклад для мэра\Безымянный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4475" y="16223"/>
            <a:ext cx="7172325" cy="12525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000" b="1" dirty="0" smtClean="0">
                <a:solidFill>
                  <a:srgbClr val="002060"/>
                </a:solidFill>
                <a:latin typeface="+mn-lt"/>
              </a:rPr>
              <a:t>Програма підтримки ОСББ</a:t>
            </a:r>
            <a:r>
              <a:rPr lang="uk-UA" sz="30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uk-UA" sz="3000" b="1" dirty="0" smtClean="0">
                <a:solidFill>
                  <a:srgbClr val="002060"/>
                </a:solidFill>
                <a:latin typeface="+mn-lt"/>
              </a:rPr>
              <a:t>2012-2016р.р.</a:t>
            </a:r>
            <a:endParaRPr lang="uk-UA" sz="3000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8" name="Object 4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80993857"/>
              </p:ext>
            </p:extLst>
          </p:nvPr>
        </p:nvGraphicFramePr>
        <p:xfrm>
          <a:off x="179512" y="1916832"/>
          <a:ext cx="6429151" cy="4364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6084166" y="980729"/>
            <a:ext cx="2808313" cy="446449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1450" b="1" dirty="0">
                <a:solidFill>
                  <a:srgbClr val="002060"/>
                </a:solidFill>
              </a:rPr>
              <a:t>Завдяки дії </a:t>
            </a:r>
            <a:r>
              <a:rPr lang="uk-UA" sz="1450" b="1" dirty="0">
                <a:solidFill>
                  <a:srgbClr val="C00000"/>
                </a:solidFill>
              </a:rPr>
              <a:t>Програми підтримки об’єднання співвласників багатоквартирного будинку</a:t>
            </a:r>
            <a:r>
              <a:rPr lang="uk-UA" sz="1450" b="1" dirty="0">
                <a:solidFill>
                  <a:srgbClr val="002060"/>
                </a:solidFill>
              </a:rPr>
              <a:t> </a:t>
            </a:r>
            <a:r>
              <a:rPr lang="uk-UA" sz="1450" b="1" dirty="0" smtClean="0">
                <a:solidFill>
                  <a:srgbClr val="002060"/>
                </a:solidFill>
              </a:rPr>
              <a:t>на </a:t>
            </a:r>
            <a:r>
              <a:rPr lang="uk-UA" sz="1450" b="1" dirty="0">
                <a:solidFill>
                  <a:srgbClr val="C00000"/>
                </a:solidFill>
              </a:rPr>
              <a:t>2012-2016 роки</a:t>
            </a:r>
            <a:r>
              <a:rPr lang="uk-UA" sz="1450" b="1" dirty="0">
                <a:solidFill>
                  <a:srgbClr val="002060"/>
                </a:solidFill>
              </a:rPr>
              <a:t>, з місцевого бюджету в період з 2012 по 2016 роки,  профінансовано </a:t>
            </a:r>
            <a:r>
              <a:rPr lang="uk-UA" sz="1450" b="1" dirty="0">
                <a:solidFill>
                  <a:srgbClr val="C00000"/>
                </a:solidFill>
              </a:rPr>
              <a:t>42,4 млн. грн.</a:t>
            </a:r>
            <a:r>
              <a:rPr lang="uk-UA" sz="1450" b="1" dirty="0">
                <a:solidFill>
                  <a:srgbClr val="002060"/>
                </a:solidFill>
              </a:rPr>
              <a:t>, за рахунок цих коштів виконано </a:t>
            </a:r>
            <a:r>
              <a:rPr lang="uk-UA" sz="1450" b="1" dirty="0">
                <a:solidFill>
                  <a:srgbClr val="C00000"/>
                </a:solidFill>
              </a:rPr>
              <a:t>149  капітальних ремонтів</a:t>
            </a:r>
            <a:r>
              <a:rPr lang="uk-UA" sz="1450" b="1" dirty="0">
                <a:solidFill>
                  <a:srgbClr val="002060"/>
                </a:solidFill>
              </a:rPr>
              <a:t> на </a:t>
            </a:r>
            <a:r>
              <a:rPr lang="uk-UA" sz="1450" b="1" dirty="0">
                <a:solidFill>
                  <a:srgbClr val="C00000"/>
                </a:solidFill>
              </a:rPr>
              <a:t>79 житлових будинках</a:t>
            </a:r>
            <a:r>
              <a:rPr lang="uk-UA" sz="1450" b="1" dirty="0">
                <a:solidFill>
                  <a:srgbClr val="002060"/>
                </a:solidFill>
              </a:rPr>
              <a:t>,  а саме виконано капітальні ремонти систем централізованого опалення, гарячого та холодного водопостачання, внутрішніх електричних мереж та </a:t>
            </a:r>
            <a:r>
              <a:rPr lang="uk-UA" sz="1450" b="1" dirty="0" smtClean="0">
                <a:solidFill>
                  <a:srgbClr val="002060"/>
                </a:solidFill>
              </a:rPr>
              <a:t>електрощитової</a:t>
            </a:r>
            <a:r>
              <a:rPr lang="uk-UA" sz="1450" b="1" dirty="0">
                <a:solidFill>
                  <a:srgbClr val="002060"/>
                </a:solidFill>
              </a:rPr>
              <a:t>, </a:t>
            </a:r>
            <a:r>
              <a:rPr lang="uk-UA" sz="1450" b="1" dirty="0" err="1">
                <a:solidFill>
                  <a:srgbClr val="002060"/>
                </a:solidFill>
              </a:rPr>
              <a:t>міжпанельних</a:t>
            </a:r>
            <a:r>
              <a:rPr lang="uk-UA" sz="1450" b="1" dirty="0">
                <a:solidFill>
                  <a:srgbClr val="002060"/>
                </a:solidFill>
              </a:rPr>
              <a:t> швів, фасадів та покрівель.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14475" y="1556792"/>
            <a:ext cx="3345557" cy="86409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Кількість виконаних капітальних ремонтів</a:t>
            </a:r>
            <a:endParaRPr lang="uk-UA" b="1" dirty="0">
              <a:solidFill>
                <a:srgbClr val="002060"/>
              </a:solidFill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62750" y="5084763"/>
            <a:ext cx="2201863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620713"/>
            <a:ext cx="11906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C:\Users\Alisa-TML\Desktop\Доклад для мэра\Безымянный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9688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74" y="1372617"/>
            <a:ext cx="4320000" cy="18403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913"/>
            <a:ext cx="7172325" cy="1295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000" b="1" dirty="0">
                <a:solidFill>
                  <a:srgbClr val="002060"/>
                </a:solidFill>
                <a:latin typeface="+mn-lt"/>
              </a:rPr>
              <a:t>Програма «Теплий дім»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62750" y="5084763"/>
            <a:ext cx="2201863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620713"/>
            <a:ext cx="11906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Объект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633289961"/>
              </p:ext>
            </p:extLst>
          </p:nvPr>
        </p:nvGraphicFramePr>
        <p:xfrm>
          <a:off x="4860874" y="1600145"/>
          <a:ext cx="4464497" cy="4781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540874" y="3501008"/>
            <a:ext cx="4320000" cy="28803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b="1" dirty="0">
                <a:solidFill>
                  <a:srgbClr val="002060"/>
                </a:solidFill>
              </a:rPr>
              <a:t>З метою реалізації напрямів енергозберігаючої стратегії міста, поліпшення житлових умов мешканців багатоквартирних </a:t>
            </a:r>
            <a:r>
              <a:rPr lang="uk-UA" b="1" dirty="0" smtClean="0">
                <a:solidFill>
                  <a:srgbClr val="002060"/>
                </a:solidFill>
              </a:rPr>
              <a:t>будинків, </a:t>
            </a:r>
            <a:r>
              <a:rPr lang="uk-UA" b="1" dirty="0">
                <a:solidFill>
                  <a:srgbClr val="002060"/>
                </a:solidFill>
              </a:rPr>
              <a:t>в яких  не створено об’єднання співвласників багатоквартирних житлових будинків та житлово-будівельні кооперативи</a:t>
            </a:r>
            <a:r>
              <a:rPr lang="uk-UA" b="1" dirty="0" smtClean="0">
                <a:solidFill>
                  <a:srgbClr val="002060"/>
                </a:solidFill>
              </a:rPr>
              <a:t>, </a:t>
            </a:r>
            <a:r>
              <a:rPr lang="uk-UA" b="1" dirty="0">
                <a:solidFill>
                  <a:srgbClr val="002060"/>
                </a:solidFill>
              </a:rPr>
              <a:t>в місті Кривому Розі розроблено міську програму </a:t>
            </a:r>
            <a:r>
              <a:rPr lang="uk-UA" b="1" dirty="0">
                <a:solidFill>
                  <a:srgbClr val="FF0000"/>
                </a:solidFill>
              </a:rPr>
              <a:t>«Теплий дім»</a:t>
            </a:r>
            <a:r>
              <a:rPr lang="uk-UA" b="1" dirty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C:\Users\Alisa-TML\Desktop\Доклад для мэра\Безымянный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9688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2750" y="5084763"/>
            <a:ext cx="2201863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381635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348880"/>
            <a:ext cx="2782887" cy="375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524444"/>
            <a:ext cx="3259138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29" y="1641475"/>
            <a:ext cx="3671888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3850" y="620713"/>
            <a:ext cx="11906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943" y="1887537"/>
            <a:ext cx="2889250" cy="375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289434"/>
            <a:ext cx="3240088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1514475" y="188913"/>
            <a:ext cx="7172325" cy="1295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000" b="1" dirty="0">
                <a:solidFill>
                  <a:srgbClr val="002060"/>
                </a:solidFill>
                <a:latin typeface="+mn-lt"/>
              </a:rPr>
              <a:t>Програма «Теплий дім»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C:\Users\Alisa-TML\Desktop\Доклад для мэра\Безымянный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9688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4475" y="338138"/>
            <a:ext cx="7172325" cy="125253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000" b="1" dirty="0" err="1">
                <a:solidFill>
                  <a:srgbClr val="002060"/>
                </a:solidFill>
                <a:latin typeface="+mn-lt"/>
              </a:rPr>
              <a:t>Програма</a:t>
            </a:r>
            <a:r>
              <a:rPr lang="ru-RU" sz="30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3000" b="1" dirty="0" err="1">
                <a:solidFill>
                  <a:srgbClr val="002060"/>
                </a:solidFill>
                <a:latin typeface="+mn-lt"/>
              </a:rPr>
              <a:t>відшкодування</a:t>
            </a:r>
            <a:r>
              <a:rPr lang="ru-RU" sz="30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3000" b="1" dirty="0" err="1">
                <a:solidFill>
                  <a:srgbClr val="002060"/>
                </a:solidFill>
                <a:latin typeface="+mn-lt"/>
              </a:rPr>
              <a:t>частини</a:t>
            </a:r>
            <a:r>
              <a:rPr lang="ru-RU" sz="30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3000" b="1" dirty="0" err="1">
                <a:solidFill>
                  <a:srgbClr val="002060"/>
                </a:solidFill>
                <a:latin typeface="+mn-lt"/>
              </a:rPr>
              <a:t>кредитів</a:t>
            </a:r>
            <a:r>
              <a:rPr lang="ru-RU" sz="3000" b="1" dirty="0">
                <a:solidFill>
                  <a:srgbClr val="002060"/>
                </a:solidFill>
                <a:latin typeface="+mn-lt"/>
              </a:rPr>
              <a:t>, </a:t>
            </a:r>
            <a:r>
              <a:rPr lang="ru-RU" sz="3000" b="1" dirty="0" err="1">
                <a:solidFill>
                  <a:srgbClr val="002060"/>
                </a:solidFill>
                <a:latin typeface="+mn-lt"/>
              </a:rPr>
              <a:t>що</a:t>
            </a:r>
            <a:r>
              <a:rPr lang="ru-RU" sz="30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3000" b="1" dirty="0" err="1">
                <a:solidFill>
                  <a:srgbClr val="002060"/>
                </a:solidFill>
                <a:latin typeface="+mn-lt"/>
              </a:rPr>
              <a:t>надаються</a:t>
            </a:r>
            <a:r>
              <a:rPr lang="ru-RU" sz="30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3000" b="1" dirty="0" smtClean="0">
                <a:solidFill>
                  <a:srgbClr val="002060"/>
                </a:solidFill>
                <a:latin typeface="+mn-lt"/>
              </a:rPr>
              <a:t>ОСББ </a:t>
            </a:r>
            <a:r>
              <a:rPr lang="ru-RU" sz="3000" b="1" dirty="0">
                <a:solidFill>
                  <a:srgbClr val="002060"/>
                </a:solidFill>
                <a:latin typeface="+mn-lt"/>
              </a:rPr>
              <a:t>та ЖБК на 2016-2018 роки</a:t>
            </a:r>
            <a:endParaRPr lang="uk-UA" sz="30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7170" name="Picture 2" descr="C:\Users\Lisiy\Desktop\i0640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2970001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Lisiy\Desktop\8a679da-1-origin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20" y="3706472"/>
            <a:ext cx="4416143" cy="28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5004048" y="1844824"/>
            <a:ext cx="3744094" cy="295232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    На </a:t>
            </a:r>
            <a:r>
              <a:rPr lang="ru-RU" sz="2000" b="1" dirty="0">
                <a:solidFill>
                  <a:srgbClr val="002060"/>
                </a:solidFill>
              </a:rPr>
              <a:t>2017 </a:t>
            </a:r>
            <a:r>
              <a:rPr lang="ru-RU" sz="2000" b="1" dirty="0" err="1">
                <a:solidFill>
                  <a:srgbClr val="002060"/>
                </a:solidFill>
              </a:rPr>
              <a:t>рік</a:t>
            </a:r>
            <a:r>
              <a:rPr lang="ru-RU" sz="2000" b="1" dirty="0">
                <a:solidFill>
                  <a:srgbClr val="002060"/>
                </a:solidFill>
              </a:rPr>
              <a:t> на </a:t>
            </a:r>
            <a:r>
              <a:rPr lang="ru-RU" sz="2000" b="1" dirty="0" err="1">
                <a:solidFill>
                  <a:srgbClr val="002060"/>
                </a:solidFill>
              </a:rPr>
              <a:t>виконання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заходів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Програми</a:t>
            </a:r>
            <a:r>
              <a:rPr lang="ru-RU" sz="2000" b="1" dirty="0">
                <a:solidFill>
                  <a:srgbClr val="002060"/>
                </a:solidFill>
              </a:rPr>
              <a:t> в </a:t>
            </a:r>
            <a:r>
              <a:rPr lang="ru-RU" sz="2000" b="1" dirty="0" err="1">
                <a:solidFill>
                  <a:srgbClr val="002060"/>
                </a:solidFill>
              </a:rPr>
              <a:t>міському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бюджеті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передбачено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C00000"/>
                </a:solidFill>
              </a:rPr>
              <a:t>500,0 тис. грн.</a:t>
            </a:r>
            <a:r>
              <a:rPr lang="ru-RU" sz="2000" b="1" dirty="0">
                <a:solidFill>
                  <a:srgbClr val="002060"/>
                </a:solidFill>
              </a:rPr>
              <a:t>, станом на </a:t>
            </a:r>
            <a:r>
              <a:rPr lang="ru-RU" sz="2000" b="1" dirty="0" err="1" smtClean="0">
                <a:solidFill>
                  <a:srgbClr val="C00000"/>
                </a:solidFill>
              </a:rPr>
              <a:t>01.11.2017р</a:t>
            </a:r>
            <a:r>
              <a:rPr lang="ru-RU" sz="2000" b="1" dirty="0" smtClean="0">
                <a:solidFill>
                  <a:srgbClr val="C00000"/>
                </a:solidFill>
              </a:rPr>
              <a:t>.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відшкодування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отримали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25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>
                <a:solidFill>
                  <a:srgbClr val="C00000"/>
                </a:solidFill>
              </a:rPr>
              <a:t>ОСББ</a:t>
            </a:r>
            <a:r>
              <a:rPr lang="ru-RU" sz="2000" b="1" dirty="0">
                <a:solidFill>
                  <a:srgbClr val="002060"/>
                </a:solidFill>
              </a:rPr>
              <a:t> та </a:t>
            </a:r>
            <a:r>
              <a:rPr lang="ru-RU" sz="2000" b="1" dirty="0">
                <a:solidFill>
                  <a:srgbClr val="C00000"/>
                </a:solidFill>
              </a:rPr>
              <a:t>1 ЖБК</a:t>
            </a:r>
            <a:r>
              <a:rPr lang="ru-RU" sz="2000" b="1" dirty="0">
                <a:solidFill>
                  <a:srgbClr val="002060"/>
                </a:solidFill>
              </a:rPr>
              <a:t> на </a:t>
            </a:r>
            <a:r>
              <a:rPr lang="ru-RU" sz="2000" b="1" dirty="0" err="1">
                <a:solidFill>
                  <a:srgbClr val="002060"/>
                </a:solidFill>
              </a:rPr>
              <a:t>загальну</a:t>
            </a:r>
            <a:r>
              <a:rPr lang="ru-RU" sz="2000" b="1" dirty="0">
                <a:solidFill>
                  <a:srgbClr val="002060"/>
                </a:solidFill>
              </a:rPr>
              <a:t> суму </a:t>
            </a:r>
            <a:r>
              <a:rPr lang="ru-RU" sz="2000" b="1" dirty="0" smtClean="0">
                <a:solidFill>
                  <a:srgbClr val="C00000"/>
                </a:solidFill>
              </a:rPr>
              <a:t>404 </a:t>
            </a:r>
            <a:r>
              <a:rPr lang="ru-RU" sz="2000" b="1" dirty="0" err="1">
                <a:solidFill>
                  <a:srgbClr val="C00000"/>
                </a:solidFill>
              </a:rPr>
              <a:t>тис.грн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62750" y="5084763"/>
            <a:ext cx="2201863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620713"/>
            <a:ext cx="11906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C:\Users\Alisa-TML\Desktop\Доклад для мэра\Безымянный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9688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172325" cy="12525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000" b="1" dirty="0" smtClean="0">
                <a:solidFill>
                  <a:srgbClr val="002060"/>
                </a:solidFill>
                <a:latin typeface="+mn-lt"/>
              </a:rPr>
              <a:t>Капітальні ремонти </a:t>
            </a:r>
            <a:r>
              <a:rPr lang="uk-UA" sz="3000" b="1" dirty="0">
                <a:solidFill>
                  <a:srgbClr val="002060"/>
                </a:solidFill>
                <a:latin typeface="+mn-lt"/>
              </a:rPr>
              <a:t>ліфтів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2750" y="5084763"/>
            <a:ext cx="2201863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620713"/>
            <a:ext cx="11906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Объект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522923342"/>
              </p:ext>
            </p:extLst>
          </p:nvPr>
        </p:nvGraphicFramePr>
        <p:xfrm>
          <a:off x="1331640" y="3063644"/>
          <a:ext cx="6768752" cy="3478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1547664" y="1196752"/>
            <a:ext cx="6840760" cy="187220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За </a:t>
            </a:r>
            <a:r>
              <a:rPr lang="ru-RU" b="1" dirty="0" err="1">
                <a:solidFill>
                  <a:srgbClr val="002060"/>
                </a:solidFill>
              </a:rPr>
              <a:t>період</a:t>
            </a:r>
            <a:r>
              <a:rPr lang="ru-RU" b="1" dirty="0">
                <a:solidFill>
                  <a:srgbClr val="002060"/>
                </a:solidFill>
              </a:rPr>
              <a:t>  з </a:t>
            </a:r>
            <a:r>
              <a:rPr lang="ru-RU" b="1" dirty="0">
                <a:solidFill>
                  <a:srgbClr val="C00000"/>
                </a:solidFill>
              </a:rPr>
              <a:t>201</a:t>
            </a:r>
            <a:r>
              <a:rPr lang="uk-UA" b="1" dirty="0">
                <a:solidFill>
                  <a:srgbClr val="C00000"/>
                </a:solidFill>
              </a:rPr>
              <a:t>2</a:t>
            </a:r>
            <a:r>
              <a:rPr lang="ru-RU" b="1" dirty="0">
                <a:solidFill>
                  <a:srgbClr val="C00000"/>
                </a:solidFill>
              </a:rPr>
              <a:t>  року</a:t>
            </a:r>
            <a:r>
              <a:rPr lang="ru-RU" b="1" dirty="0">
                <a:solidFill>
                  <a:srgbClr val="002060"/>
                </a:solidFill>
              </a:rPr>
              <a:t> по </a:t>
            </a:r>
            <a:r>
              <a:rPr lang="ru-RU" b="1" dirty="0" err="1">
                <a:solidFill>
                  <a:srgbClr val="002060"/>
                </a:solidFill>
              </a:rPr>
              <a:t>теперішній</a:t>
            </a:r>
            <a:r>
              <a:rPr lang="ru-RU" b="1" dirty="0">
                <a:solidFill>
                  <a:srgbClr val="002060"/>
                </a:solidFill>
              </a:rPr>
              <a:t> час  </a:t>
            </a:r>
            <a:r>
              <a:rPr lang="ru-RU" b="1" dirty="0" err="1">
                <a:solidFill>
                  <a:srgbClr val="002060"/>
                </a:solidFill>
              </a:rPr>
              <a:t>виконано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капітальний</a:t>
            </a:r>
            <a:r>
              <a:rPr lang="ru-RU" b="1" dirty="0">
                <a:solidFill>
                  <a:srgbClr val="002060"/>
                </a:solidFill>
              </a:rPr>
              <a:t> ремонт  </a:t>
            </a:r>
            <a:r>
              <a:rPr lang="ru-RU" b="1" dirty="0">
                <a:solidFill>
                  <a:srgbClr val="C00000"/>
                </a:solidFill>
              </a:rPr>
              <a:t>129 </a:t>
            </a:r>
            <a:r>
              <a:rPr lang="ru-RU" b="1" dirty="0" err="1">
                <a:solidFill>
                  <a:srgbClr val="C00000"/>
                </a:solidFill>
              </a:rPr>
              <a:t>ліфтів</a:t>
            </a:r>
            <a:r>
              <a:rPr lang="ru-RU" b="1" dirty="0">
                <a:solidFill>
                  <a:srgbClr val="002060"/>
                </a:solidFill>
              </a:rPr>
              <a:t> на суму </a:t>
            </a:r>
            <a:r>
              <a:rPr lang="ru-RU" b="1" dirty="0">
                <a:solidFill>
                  <a:srgbClr val="C00000"/>
                </a:solidFill>
              </a:rPr>
              <a:t>47,65 </a:t>
            </a:r>
            <a:r>
              <a:rPr lang="ru-RU" b="1" dirty="0" err="1">
                <a:solidFill>
                  <a:srgbClr val="C00000"/>
                </a:solidFill>
              </a:rPr>
              <a:t>млн.грн</a:t>
            </a:r>
            <a:r>
              <a:rPr lang="ru-RU" b="1" dirty="0">
                <a:solidFill>
                  <a:srgbClr val="C00000"/>
                </a:solidFill>
              </a:rPr>
              <a:t>.</a:t>
            </a:r>
            <a:r>
              <a:rPr lang="ru-RU" b="1" dirty="0">
                <a:solidFill>
                  <a:srgbClr val="002060"/>
                </a:solidFill>
              </a:rPr>
              <a:t>, у тому </a:t>
            </a:r>
            <a:r>
              <a:rPr lang="ru-RU" b="1" dirty="0" err="1">
                <a:solidFill>
                  <a:srgbClr val="002060"/>
                </a:solidFill>
              </a:rPr>
              <a:t>числі</a:t>
            </a:r>
            <a:r>
              <a:rPr lang="ru-RU" b="1" dirty="0">
                <a:solidFill>
                  <a:srgbClr val="002060"/>
                </a:solidFill>
              </a:rPr>
              <a:t> у поточному </a:t>
            </a:r>
            <a:r>
              <a:rPr lang="ru-RU" b="1" dirty="0" err="1">
                <a:solidFill>
                  <a:srgbClr val="002060"/>
                </a:solidFill>
              </a:rPr>
              <a:t>році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виконано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капітальний</a:t>
            </a:r>
            <a:r>
              <a:rPr lang="ru-RU" b="1" dirty="0">
                <a:solidFill>
                  <a:srgbClr val="002060"/>
                </a:solidFill>
              </a:rPr>
              <a:t> ремонт </a:t>
            </a:r>
            <a:r>
              <a:rPr lang="ru-RU" b="1" dirty="0">
                <a:solidFill>
                  <a:srgbClr val="C00000"/>
                </a:solidFill>
              </a:rPr>
              <a:t>7 </a:t>
            </a:r>
            <a:r>
              <a:rPr lang="ru-RU" b="1" dirty="0" err="1">
                <a:solidFill>
                  <a:srgbClr val="C00000"/>
                </a:solidFill>
              </a:rPr>
              <a:t>ліфтів</a:t>
            </a:r>
            <a:r>
              <a:rPr lang="ru-RU" b="1" dirty="0">
                <a:solidFill>
                  <a:srgbClr val="002060"/>
                </a:solidFill>
              </a:rPr>
              <a:t> на суму </a:t>
            </a:r>
            <a:r>
              <a:rPr lang="ru-RU" b="1" dirty="0">
                <a:solidFill>
                  <a:srgbClr val="C00000"/>
                </a:solidFill>
              </a:rPr>
              <a:t>3,9 млн. грн</a:t>
            </a:r>
            <a:r>
              <a:rPr lang="ru-RU" b="1" dirty="0">
                <a:solidFill>
                  <a:srgbClr val="002060"/>
                </a:solidFill>
              </a:rPr>
              <a:t>.</a:t>
            </a:r>
            <a:endParaRPr lang="uk-UA" b="1" dirty="0">
              <a:solidFill>
                <a:srgbClr val="002060"/>
              </a:solidFill>
            </a:endParaRPr>
          </a:p>
          <a:p>
            <a:pPr algn="just"/>
            <a:r>
              <a:rPr lang="ru-RU" b="1" dirty="0" err="1" smtClean="0">
                <a:solidFill>
                  <a:srgbClr val="002060"/>
                </a:solidFill>
              </a:rPr>
              <a:t>Всього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у 2017 </a:t>
            </a:r>
            <a:r>
              <a:rPr lang="ru-RU" b="1" dirty="0" err="1">
                <a:solidFill>
                  <a:srgbClr val="002060"/>
                </a:solidFill>
              </a:rPr>
              <a:t>році</a:t>
            </a:r>
            <a:r>
              <a:rPr lang="ru-RU" b="1" dirty="0">
                <a:solidFill>
                  <a:srgbClr val="002060"/>
                </a:solidFill>
              </a:rPr>
              <a:t> в </a:t>
            </a:r>
            <a:r>
              <a:rPr lang="ru-RU" b="1" dirty="0" err="1">
                <a:solidFill>
                  <a:srgbClr val="002060"/>
                </a:solidFill>
              </a:rPr>
              <a:t>міському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бюджеті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виділено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38 </a:t>
            </a:r>
            <a:r>
              <a:rPr lang="ru-RU" b="1" dirty="0" err="1">
                <a:solidFill>
                  <a:srgbClr val="C00000"/>
                </a:solidFill>
              </a:rPr>
              <a:t>млн.грн</a:t>
            </a:r>
            <a:r>
              <a:rPr lang="ru-RU" b="1" dirty="0">
                <a:solidFill>
                  <a:srgbClr val="C00000"/>
                </a:solidFill>
              </a:rPr>
              <a:t>.</a:t>
            </a:r>
            <a:r>
              <a:rPr lang="ru-RU" b="1" dirty="0">
                <a:solidFill>
                  <a:srgbClr val="002060"/>
                </a:solidFill>
              </a:rPr>
              <a:t> на </a:t>
            </a:r>
            <a:r>
              <a:rPr lang="ru-RU" b="1" dirty="0" err="1">
                <a:solidFill>
                  <a:srgbClr val="002060"/>
                </a:solidFill>
              </a:rPr>
              <a:t>виконання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капітального</a:t>
            </a:r>
            <a:r>
              <a:rPr lang="ru-RU" b="1" dirty="0">
                <a:solidFill>
                  <a:srgbClr val="002060"/>
                </a:solidFill>
              </a:rPr>
              <a:t> ремонту </a:t>
            </a:r>
            <a:r>
              <a:rPr lang="ru-RU" b="1" dirty="0">
                <a:solidFill>
                  <a:srgbClr val="C00000"/>
                </a:solidFill>
              </a:rPr>
              <a:t>64 </a:t>
            </a:r>
            <a:r>
              <a:rPr lang="ru-RU" b="1" dirty="0" err="1">
                <a:solidFill>
                  <a:srgbClr val="C00000"/>
                </a:solidFill>
              </a:rPr>
              <a:t>ліфтів</a:t>
            </a:r>
            <a:r>
              <a:rPr lang="ru-RU" b="1" dirty="0">
                <a:solidFill>
                  <a:srgbClr val="002060"/>
                </a:solidFill>
              </a:rPr>
              <a:t>.</a:t>
            </a:r>
            <a:endParaRPr lang="uk-UA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4556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C:\Users\Alisa-TML\Desktop\Доклад для мэра\Безымянный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9688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4475" y="188640"/>
            <a:ext cx="7172325" cy="12525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000" b="1" dirty="0" smtClean="0">
                <a:solidFill>
                  <a:srgbClr val="002060"/>
                </a:solidFill>
                <a:latin typeface="+mn-lt"/>
              </a:rPr>
              <a:t>Капітальні ремонти </a:t>
            </a:r>
            <a:r>
              <a:rPr lang="uk-UA" sz="3000" b="1" dirty="0">
                <a:solidFill>
                  <a:srgbClr val="002060"/>
                </a:solidFill>
                <a:latin typeface="+mn-lt"/>
              </a:rPr>
              <a:t>ліфтів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2750" y="5084763"/>
            <a:ext cx="2201863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620713"/>
            <a:ext cx="11906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95674"/>
            <a:ext cx="2762250" cy="415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910109"/>
            <a:ext cx="2952750" cy="396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518" y="1196752"/>
            <a:ext cx="3382962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57" y="2081209"/>
            <a:ext cx="3076575" cy="410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260" y="1556792"/>
            <a:ext cx="3003550" cy="40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824" y="1188869"/>
            <a:ext cx="356235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85201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C:\Users\Alisa-TML\Desktop\Доклад для мэра\Безымянный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9688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72083" y="188640"/>
            <a:ext cx="7172325" cy="12525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000" b="1" dirty="0" smtClean="0">
                <a:solidFill>
                  <a:srgbClr val="002060"/>
                </a:solidFill>
                <a:latin typeface="+mn-lt"/>
              </a:rPr>
              <a:t>Міські програми підтримки</a:t>
            </a:r>
            <a:endParaRPr lang="uk-UA" sz="30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9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620713"/>
            <a:ext cx="11906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кругленный прямоугольник 1"/>
          <p:cNvSpPr/>
          <p:nvPr/>
        </p:nvSpPr>
        <p:spPr>
          <a:xfrm>
            <a:off x="611560" y="4221088"/>
            <a:ext cx="5479058" cy="200888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>
                <a:solidFill>
                  <a:srgbClr val="002060"/>
                </a:solidFill>
              </a:rPr>
              <a:t>За результатами </a:t>
            </a:r>
            <a:r>
              <a:rPr lang="ru-RU" b="1" dirty="0" err="1" smtClean="0">
                <a:solidFill>
                  <a:srgbClr val="002060"/>
                </a:solidFill>
              </a:rPr>
              <a:t>реалізації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профінансовано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на суму </a:t>
            </a:r>
            <a:r>
              <a:rPr lang="ru-RU" b="1" dirty="0">
                <a:solidFill>
                  <a:srgbClr val="C00000"/>
                </a:solidFill>
              </a:rPr>
              <a:t>3 млн. грн. 16 </a:t>
            </a:r>
            <a:r>
              <a:rPr lang="ru-RU" b="1" dirty="0" err="1">
                <a:solidFill>
                  <a:srgbClr val="C00000"/>
                </a:solidFill>
              </a:rPr>
              <a:t>будинків</a:t>
            </a:r>
            <a:r>
              <a:rPr lang="ru-RU" b="1" dirty="0">
                <a:solidFill>
                  <a:srgbClr val="C00000"/>
                </a:solidFill>
              </a:rPr>
              <a:t> – ОСББ </a:t>
            </a:r>
            <a:r>
              <a:rPr lang="ru-RU" b="1" dirty="0">
                <a:solidFill>
                  <a:srgbClr val="002060"/>
                </a:solidFill>
              </a:rPr>
              <a:t>та </a:t>
            </a:r>
            <a:r>
              <a:rPr lang="ru-RU" b="1" dirty="0">
                <a:solidFill>
                  <a:srgbClr val="C00000"/>
                </a:solidFill>
              </a:rPr>
              <a:t>1 </a:t>
            </a:r>
            <a:r>
              <a:rPr lang="ru-RU" b="1" dirty="0" err="1">
                <a:solidFill>
                  <a:srgbClr val="C00000"/>
                </a:solidFill>
              </a:rPr>
              <a:t>будинок</a:t>
            </a:r>
            <a:r>
              <a:rPr lang="ru-RU" b="1" dirty="0">
                <a:solidFill>
                  <a:srgbClr val="C00000"/>
                </a:solidFill>
              </a:rPr>
              <a:t> ЖБК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just"/>
            <a:r>
              <a:rPr lang="ru-RU" b="1" dirty="0" err="1" smtClean="0">
                <a:solidFill>
                  <a:srgbClr val="C00000"/>
                </a:solidFill>
              </a:rPr>
              <a:t>виконано</a:t>
            </a:r>
            <a:r>
              <a:rPr lang="ru-RU" b="1" dirty="0">
                <a:solidFill>
                  <a:srgbClr val="C00000"/>
                </a:solidFill>
              </a:rPr>
              <a:t>: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заміну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вікон</a:t>
            </a:r>
            <a:r>
              <a:rPr lang="ru-RU" b="1" dirty="0">
                <a:solidFill>
                  <a:srgbClr val="002060"/>
                </a:solidFill>
              </a:rPr>
              <a:t> у </a:t>
            </a:r>
            <a:r>
              <a:rPr lang="ru-RU" b="1" dirty="0" err="1">
                <a:solidFill>
                  <a:srgbClr val="002060"/>
                </a:solidFill>
              </a:rPr>
              <a:t>місцях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загального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користування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встановлення</a:t>
            </a:r>
            <a:r>
              <a:rPr lang="ru-RU" b="1" dirty="0">
                <a:solidFill>
                  <a:srgbClr val="002060"/>
                </a:solidFill>
              </a:rPr>
              <a:t> ІТП, </a:t>
            </a:r>
            <a:r>
              <a:rPr lang="ru-RU" b="1" dirty="0" err="1">
                <a:solidFill>
                  <a:srgbClr val="002060"/>
                </a:solidFill>
              </a:rPr>
              <a:t>капітальний</a:t>
            </a:r>
            <a:r>
              <a:rPr lang="ru-RU" b="1" dirty="0">
                <a:solidFill>
                  <a:srgbClr val="002060"/>
                </a:solidFill>
              </a:rPr>
              <a:t> ремонт та </a:t>
            </a:r>
            <a:r>
              <a:rPr lang="ru-RU" b="1" dirty="0" err="1">
                <a:solidFill>
                  <a:srgbClr val="002060"/>
                </a:solidFill>
              </a:rPr>
              <a:t>теплоізоляція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системи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централізованого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опалення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тощо</a:t>
            </a:r>
            <a:endParaRPr lang="uk-UA" b="1" dirty="0">
              <a:solidFill>
                <a:srgbClr val="002060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62750" y="5084763"/>
            <a:ext cx="2201863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6255">
            <a:off x="2300111" y="1476211"/>
            <a:ext cx="6263738" cy="26684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C:\Users\Alisa-TML\Desktop\Доклад для мэра\Безымянный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9688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Заголовок 5"/>
          <p:cNvSpPr>
            <a:spLocks noGrp="1"/>
          </p:cNvSpPr>
          <p:nvPr>
            <p:ph type="title"/>
          </p:nvPr>
        </p:nvSpPr>
        <p:spPr>
          <a:xfrm>
            <a:off x="699964" y="3717032"/>
            <a:ext cx="8229600" cy="1252538"/>
          </a:xfrm>
        </p:spPr>
        <p:txBody>
          <a:bodyPr/>
          <a:lstStyle/>
          <a:p>
            <a:pPr eaLnBrk="1" hangingPunct="1"/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ПРОГРАМИ </a:t>
            </a:r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ДІЮТЬ!</a:t>
            </a:r>
            <a:b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ПОТРІБНА </a:t>
            </a:r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ЛИШЕ </a:t>
            </a:r>
            <a:b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ІНІЦІАТИВА МЕШКАНЦІВ!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2750" y="5084763"/>
            <a:ext cx="2201863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620713"/>
            <a:ext cx="11906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кругленный прямоугольник 1"/>
          <p:cNvSpPr/>
          <p:nvPr/>
        </p:nvSpPr>
        <p:spPr>
          <a:xfrm>
            <a:off x="1763688" y="476672"/>
            <a:ext cx="6048672" cy="230425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час дії  </a:t>
            </a:r>
            <a:r>
              <a:rPr lang="uk-UA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</a:t>
            </a:r>
          </a:p>
          <a:p>
            <a:pPr algn="ctr"/>
            <a:r>
              <a:rPr lang="uk-UA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протягом</a:t>
            </a:r>
            <a:r>
              <a:rPr lang="uk-U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2012-2017 років </a:t>
            </a:r>
            <a:r>
              <a:rPr lang="uk-UA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профінансовано</a:t>
            </a:r>
            <a:r>
              <a:rPr lang="uk-U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міського бюджету 125 </a:t>
            </a:r>
            <a:r>
              <a:rPr lang="uk-UA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млн.грн</a:t>
            </a:r>
            <a:r>
              <a:rPr lang="uk-U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uk-U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300 багатоквартирних будинків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5140324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C:\Users\Alisa-TML\Desktop\Доклад для мэра\Безымянный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9688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Заголовок 5"/>
          <p:cNvSpPr>
            <a:spLocks noGrp="1"/>
          </p:cNvSpPr>
          <p:nvPr>
            <p:ph type="title"/>
          </p:nvPr>
        </p:nvSpPr>
        <p:spPr>
          <a:xfrm>
            <a:off x="755650" y="692150"/>
            <a:ext cx="8229600" cy="1252538"/>
          </a:xfrm>
        </p:spPr>
        <p:txBody>
          <a:bodyPr/>
          <a:lstStyle/>
          <a:p>
            <a:pPr eaLnBrk="1" hangingPunct="1"/>
            <a:r>
              <a:rPr lang="uk-UA" sz="4800" b="1" dirty="0" smtClean="0">
                <a:solidFill>
                  <a:srgbClr val="002060"/>
                </a:solidFill>
              </a:rPr>
              <a:t>ДЯКУЄМО ЗА УВАГУ!</a:t>
            </a:r>
          </a:p>
        </p:txBody>
      </p:sp>
      <p:pic>
        <p:nvPicPr>
          <p:cNvPr id="35844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95438" y="3436938"/>
            <a:ext cx="60960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620713"/>
            <a:ext cx="11906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18489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Users\Alisa-TML\Desktop\Доклад для мэра\Безымянный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9688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03649" y="1556792"/>
            <a:ext cx="7056784" cy="151216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uk-UA" sz="1600" b="1" dirty="0">
                <a:solidFill>
                  <a:srgbClr val="002060"/>
                </a:solidFill>
                <a:latin typeface="+mn-lt"/>
              </a:rPr>
              <a:t>Протягом останніх років житлова політика держави реформується. Постійно змінюються  нормативно-правові акти та основні поняття, розставляються нові акценти та </a:t>
            </a:r>
            <a:r>
              <a:rPr lang="uk-UA" sz="1600" b="1" dirty="0" smtClean="0">
                <a:solidFill>
                  <a:srgbClr val="002060"/>
                </a:solidFill>
                <a:latin typeface="+mn-lt"/>
              </a:rPr>
              <a:t>пріоритети. Зменшуються </a:t>
            </a:r>
            <a:r>
              <a:rPr lang="uk-UA" sz="1600" b="1" dirty="0">
                <a:solidFill>
                  <a:srgbClr val="002060"/>
                </a:solidFill>
                <a:latin typeface="+mn-lt"/>
              </a:rPr>
              <a:t>вплив держави та органів місцевого самоврядування на процес експлуатації житлового фонду. На сьогодні поняття власності та пов’язаних  з нею прав та обов’язків є домінуючим.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514475" y="338138"/>
            <a:ext cx="7172325" cy="1252537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3200" b="1" dirty="0" err="1" smtClean="0">
                <a:solidFill>
                  <a:srgbClr val="002060"/>
                </a:solidFill>
                <a:latin typeface="+mn-lt"/>
              </a:rPr>
              <a:t>Зменшення</a:t>
            </a:r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+mn-lt"/>
              </a:rPr>
              <a:t>впливу</a:t>
            </a:r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+mn-lt"/>
              </a:rPr>
              <a:t>держави</a:t>
            </a:r>
            <a:r>
              <a:rPr lang="ru-RU" sz="3200" b="1" dirty="0">
                <a:solidFill>
                  <a:srgbClr val="002060"/>
                </a:solidFill>
                <a:latin typeface="+mn-lt"/>
              </a:rPr>
              <a:t> та </a:t>
            </a:r>
            <a:r>
              <a:rPr lang="ru-RU" sz="3200" b="1" dirty="0" err="1">
                <a:solidFill>
                  <a:srgbClr val="002060"/>
                </a:solidFill>
                <a:latin typeface="+mn-lt"/>
              </a:rPr>
              <a:t>органів</a:t>
            </a:r>
            <a:r>
              <a:rPr lang="ru-RU" sz="32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+mn-lt"/>
              </a:rPr>
              <a:t>місцевого</a:t>
            </a:r>
            <a:r>
              <a:rPr lang="ru-RU" sz="32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+mn-lt"/>
              </a:rPr>
              <a:t>самоврядування</a:t>
            </a:r>
            <a:r>
              <a:rPr lang="ru-RU" sz="3200" b="1" dirty="0">
                <a:solidFill>
                  <a:srgbClr val="002060"/>
                </a:solidFill>
                <a:latin typeface="+mn-lt"/>
              </a:rPr>
              <a:t> на </a:t>
            </a:r>
            <a:r>
              <a:rPr lang="ru-RU" sz="3200" b="1" dirty="0" err="1">
                <a:solidFill>
                  <a:srgbClr val="002060"/>
                </a:solidFill>
                <a:latin typeface="+mn-lt"/>
              </a:rPr>
              <a:t>процес</a:t>
            </a:r>
            <a:r>
              <a:rPr lang="ru-RU" sz="32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+mn-lt"/>
              </a:rPr>
              <a:t>експлуатації</a:t>
            </a:r>
            <a:r>
              <a:rPr lang="ru-RU" sz="32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+mn-lt"/>
              </a:rPr>
              <a:t>житлового</a:t>
            </a:r>
            <a:r>
              <a:rPr lang="ru-RU" sz="3200" b="1" dirty="0">
                <a:solidFill>
                  <a:srgbClr val="002060"/>
                </a:solidFill>
                <a:latin typeface="+mn-lt"/>
              </a:rPr>
              <a:t> фонду</a:t>
            </a:r>
            <a:endParaRPr lang="uk-UA" sz="3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026" name="Picture 2" descr="E:\Lisiy\Downloads\З-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67" y="3141368"/>
            <a:ext cx="2546080" cy="3600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Lisiy\Downloads\осбб-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734" y="3141368"/>
            <a:ext cx="2546081" cy="3600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Lisiy\Downloads\ЗАКОН УКРАЇНИ-0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359" y="3141368"/>
            <a:ext cx="2546081" cy="3600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62750" y="5084763"/>
            <a:ext cx="2201863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3850" y="620713"/>
            <a:ext cx="11906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Users\Alisa-TML\Desktop\Доклад для мэра\Безымянный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9688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59632" y="338138"/>
            <a:ext cx="7172325" cy="125253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rgbClr val="002060"/>
                </a:solidFill>
                <a:latin typeface="+mn-lt"/>
              </a:rPr>
              <a:t>Структура</a:t>
            </a:r>
            <a:br>
              <a:rPr lang="ru-RU" sz="30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3000" b="1" dirty="0" err="1" smtClean="0">
                <a:solidFill>
                  <a:srgbClr val="002060"/>
                </a:solidFill>
                <a:latin typeface="+mn-lt"/>
              </a:rPr>
              <a:t>житлового</a:t>
            </a:r>
            <a:r>
              <a:rPr lang="ru-RU" sz="30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3000" b="1" dirty="0">
                <a:solidFill>
                  <a:srgbClr val="002060"/>
                </a:solidFill>
                <a:latin typeface="+mn-lt"/>
              </a:rPr>
              <a:t>фонду (ЖФ) до 1992 року (</a:t>
            </a:r>
            <a:r>
              <a:rPr lang="ru-RU" sz="3000" b="1" dirty="0" err="1">
                <a:solidFill>
                  <a:srgbClr val="002060"/>
                </a:solidFill>
                <a:latin typeface="+mn-lt"/>
              </a:rPr>
              <a:t>млн.кв.м</a:t>
            </a:r>
            <a:r>
              <a:rPr lang="ru-RU" sz="3000" b="1" dirty="0">
                <a:solidFill>
                  <a:srgbClr val="002060"/>
                </a:solidFill>
                <a:latin typeface="+mn-lt"/>
              </a:rPr>
              <a:t>)</a:t>
            </a:r>
          </a:p>
        </p:txBody>
      </p:sp>
      <p:pic>
        <p:nvPicPr>
          <p:cNvPr id="21508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620713"/>
            <a:ext cx="11906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7121836"/>
              </p:ext>
            </p:extLst>
          </p:nvPr>
        </p:nvGraphicFramePr>
        <p:xfrm>
          <a:off x="306702" y="2420888"/>
          <a:ext cx="7149802" cy="3957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Овал 6"/>
          <p:cNvSpPr/>
          <p:nvPr/>
        </p:nvSpPr>
        <p:spPr>
          <a:xfrm>
            <a:off x="1187624" y="1628800"/>
            <a:ext cx="6912768" cy="2016224"/>
          </a:xfrm>
          <a:prstGeom prst="ellipse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just" fontAlgn="auto">
              <a:spcAft>
                <a:spcPts val="0"/>
              </a:spcAft>
            </a:pPr>
            <a:r>
              <a:rPr lang="uk-UA" sz="1600" b="1" dirty="0" smtClean="0">
                <a:solidFill>
                  <a:srgbClr val="002060"/>
                </a:solidFill>
              </a:rPr>
              <a:t>На </a:t>
            </a:r>
            <a:r>
              <a:rPr lang="uk-UA" sz="1600" b="1" dirty="0">
                <a:solidFill>
                  <a:srgbClr val="002060"/>
                </a:solidFill>
              </a:rPr>
              <a:t>момент прийняття Закону України «Про приватизацію державного житлового фонду» житловий фонд у місті Кривому Розі налічував </a:t>
            </a:r>
            <a:r>
              <a:rPr lang="uk-UA" sz="1600" b="1" dirty="0">
                <a:solidFill>
                  <a:srgbClr val="C00000"/>
                </a:solidFill>
              </a:rPr>
              <a:t>16,4 млн. м2</a:t>
            </a:r>
            <a:r>
              <a:rPr lang="uk-UA" sz="1600" b="1" dirty="0">
                <a:solidFill>
                  <a:srgbClr val="002060"/>
                </a:solidFill>
              </a:rPr>
              <a:t>, з якої </a:t>
            </a:r>
            <a:r>
              <a:rPr lang="uk-UA" sz="1600" b="1" dirty="0">
                <a:solidFill>
                  <a:srgbClr val="C00000"/>
                </a:solidFill>
              </a:rPr>
              <a:t>12,6 млн. м2 – державний житловий фонд</a:t>
            </a:r>
            <a:r>
              <a:rPr lang="uk-UA" sz="1600" b="1" dirty="0">
                <a:solidFill>
                  <a:srgbClr val="002060"/>
                </a:solidFill>
              </a:rPr>
              <a:t>, </a:t>
            </a:r>
            <a:r>
              <a:rPr lang="uk-UA" sz="1600" b="1" dirty="0">
                <a:solidFill>
                  <a:srgbClr val="C00000"/>
                </a:solidFill>
              </a:rPr>
              <a:t>4 млн. м2 – відомчий</a:t>
            </a:r>
            <a:r>
              <a:rPr lang="uk-UA" sz="1600" b="1" dirty="0">
                <a:solidFill>
                  <a:srgbClr val="002060"/>
                </a:solidFill>
              </a:rPr>
              <a:t>, </a:t>
            </a:r>
            <a:r>
              <a:rPr lang="uk-UA" sz="1600" b="1" dirty="0">
                <a:solidFill>
                  <a:srgbClr val="C00000"/>
                </a:solidFill>
              </a:rPr>
              <a:t>3,3 млн. м2 – приватна забудова</a:t>
            </a:r>
            <a:r>
              <a:rPr lang="uk-UA" sz="1600" b="1" dirty="0">
                <a:solidFill>
                  <a:srgbClr val="002060"/>
                </a:solidFill>
              </a:rPr>
              <a:t> та лише </a:t>
            </a:r>
            <a:r>
              <a:rPr lang="uk-UA" sz="1600" b="1" dirty="0">
                <a:solidFill>
                  <a:srgbClr val="C00000"/>
                </a:solidFill>
              </a:rPr>
              <a:t>420 тис. м2 – ЖБК</a:t>
            </a:r>
            <a:r>
              <a:rPr lang="uk-UA" sz="16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62750" y="5084763"/>
            <a:ext cx="2201863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Users\Alisa-TML\Desktop\Доклад для мэра\Безымянный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514475" y="338138"/>
            <a:ext cx="7172325" cy="1252537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 sz="2160" b="1" i="0" u="none" strike="noStrike" kern="1200" baseline="0">
                <a:solidFill>
                  <a:srgbClr val="C00000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3000" b="1" dirty="0">
                <a:solidFill>
                  <a:srgbClr val="002060"/>
                </a:solidFill>
              </a:rPr>
              <a:t>Структура </a:t>
            </a:r>
            <a:r>
              <a:rPr lang="ru-RU" sz="3000" b="1" dirty="0" err="1">
                <a:solidFill>
                  <a:srgbClr val="002060"/>
                </a:solidFill>
              </a:rPr>
              <a:t>житлового</a:t>
            </a:r>
            <a:r>
              <a:rPr lang="ru-RU" sz="3000" b="1" dirty="0">
                <a:solidFill>
                  <a:srgbClr val="002060"/>
                </a:solidFill>
              </a:rPr>
              <a:t> </a:t>
            </a:r>
            <a:r>
              <a:rPr lang="ru-RU" sz="3000" b="1" dirty="0" smtClean="0">
                <a:solidFill>
                  <a:srgbClr val="002060"/>
                </a:solidFill>
              </a:rPr>
              <a:t>фонда</a:t>
            </a:r>
          </a:p>
          <a:p>
            <a:pPr>
              <a:defRPr sz="2160" b="1" i="0" u="none" strike="noStrike" kern="1200" baseline="0">
                <a:solidFill>
                  <a:srgbClr val="C00000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3000" b="1" dirty="0" smtClean="0">
                <a:solidFill>
                  <a:srgbClr val="002060"/>
                </a:solidFill>
              </a:rPr>
              <a:t>на 2017 </a:t>
            </a:r>
            <a:r>
              <a:rPr lang="ru-RU" sz="3000" b="1" dirty="0" err="1">
                <a:solidFill>
                  <a:srgbClr val="002060"/>
                </a:solidFill>
              </a:rPr>
              <a:t>рік</a:t>
            </a:r>
            <a:r>
              <a:rPr lang="ru-RU" sz="3000" b="1" dirty="0">
                <a:solidFill>
                  <a:srgbClr val="002060"/>
                </a:solidFill>
              </a:rPr>
              <a:t> (</a:t>
            </a:r>
            <a:r>
              <a:rPr lang="ru-RU" sz="3000" b="1" dirty="0" err="1">
                <a:solidFill>
                  <a:srgbClr val="002060"/>
                </a:solidFill>
              </a:rPr>
              <a:t>млн.кв.м</a:t>
            </a:r>
            <a:r>
              <a:rPr lang="ru-RU" sz="3000" b="1" dirty="0">
                <a:solidFill>
                  <a:srgbClr val="002060"/>
                </a:solidFill>
              </a:rPr>
              <a:t>)</a:t>
            </a:r>
          </a:p>
        </p:txBody>
      </p:sp>
      <p:graphicFrame>
        <p:nvGraphicFramePr>
          <p:cNvPr id="3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3065201"/>
              </p:ext>
            </p:extLst>
          </p:nvPr>
        </p:nvGraphicFramePr>
        <p:xfrm>
          <a:off x="323850" y="2024856"/>
          <a:ext cx="8016875" cy="4833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2843808" y="1575634"/>
            <a:ext cx="5712801" cy="1997382"/>
          </a:xfrm>
          <a:prstGeom prst="round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just" fontAlgn="auto"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</a:rPr>
              <a:t>З початком </a:t>
            </a:r>
            <a:r>
              <a:rPr lang="ru-RU" sz="1600" b="1" dirty="0" err="1">
                <a:solidFill>
                  <a:srgbClr val="002060"/>
                </a:solidFill>
              </a:rPr>
              <a:t>приватизації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першої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квартири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у </a:t>
            </a:r>
            <a:r>
              <a:rPr lang="ru-RU" sz="1600" b="1" dirty="0" err="1" smtClean="0">
                <a:solidFill>
                  <a:srgbClr val="002060"/>
                </a:solidFill>
              </a:rPr>
              <a:t>місті</a:t>
            </a:r>
            <a:r>
              <a:rPr lang="ru-RU" sz="1600" b="1" dirty="0" smtClean="0">
                <a:solidFill>
                  <a:srgbClr val="002060"/>
                </a:solidFill>
              </a:rPr>
              <a:t>, структура ЖФ </a:t>
            </a:r>
            <a:r>
              <a:rPr lang="ru-RU" sz="1600" b="1" dirty="0" err="1">
                <a:solidFill>
                  <a:srgbClr val="002060"/>
                </a:solidFill>
              </a:rPr>
              <a:t>значно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змінилася</a:t>
            </a:r>
            <a:r>
              <a:rPr lang="ru-RU" sz="1600" b="1" dirty="0" smtClean="0">
                <a:solidFill>
                  <a:srgbClr val="002060"/>
                </a:solidFill>
              </a:rPr>
              <a:t>, та станом </a:t>
            </a:r>
            <a:r>
              <a:rPr lang="ru-RU" sz="1600" b="1" dirty="0" smtClean="0">
                <a:solidFill>
                  <a:srgbClr val="C00000"/>
                </a:solidFill>
              </a:rPr>
              <a:t>на 201</a:t>
            </a:r>
            <a:r>
              <a:rPr lang="uk-UA" sz="1600" b="1" dirty="0" smtClean="0">
                <a:solidFill>
                  <a:srgbClr val="C00000"/>
                </a:solidFill>
              </a:rPr>
              <a:t>7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</a:rPr>
              <a:t>рік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(</a:t>
            </a:r>
            <a:r>
              <a:rPr lang="ru-RU" sz="1600" b="1" dirty="0" err="1" smtClean="0">
                <a:solidFill>
                  <a:srgbClr val="002060"/>
                </a:solidFill>
              </a:rPr>
              <a:t>крім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збільшення</a:t>
            </a:r>
            <a:r>
              <a:rPr lang="ru-RU" sz="1600" b="1" dirty="0">
                <a:solidFill>
                  <a:srgbClr val="002060"/>
                </a:solidFill>
              </a:rPr>
              <a:t> на </a:t>
            </a:r>
            <a:r>
              <a:rPr lang="ru-RU" sz="1600" b="1" dirty="0" err="1">
                <a:solidFill>
                  <a:srgbClr val="002060"/>
                </a:solidFill>
              </a:rPr>
              <a:t>майже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>
                <a:solidFill>
                  <a:srgbClr val="C00000"/>
                </a:solidFill>
              </a:rPr>
              <a:t>500 тис. м</a:t>
            </a:r>
            <a:r>
              <a:rPr lang="uk-UA" sz="1600" b="1" dirty="0" smtClean="0">
                <a:solidFill>
                  <a:srgbClr val="C00000"/>
                </a:solidFill>
              </a:rPr>
              <a:t>2</a:t>
            </a:r>
            <a:r>
              <a:rPr lang="uk-UA" sz="1600" b="1" dirty="0" smtClean="0">
                <a:solidFill>
                  <a:srgbClr val="002060"/>
                </a:solidFill>
              </a:rPr>
              <a:t>)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виглядає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наступним</a:t>
            </a:r>
            <a:r>
              <a:rPr lang="ru-RU" sz="1600" b="1" dirty="0">
                <a:solidFill>
                  <a:srgbClr val="002060"/>
                </a:solidFill>
              </a:rPr>
              <a:t> чином:</a:t>
            </a:r>
            <a:endParaRPr lang="uk-UA" sz="1600" b="1" dirty="0">
              <a:solidFill>
                <a:srgbClr val="002060"/>
              </a:solidFill>
            </a:endParaRPr>
          </a:p>
          <a:p>
            <a:pPr algn="just" fontAlgn="auto">
              <a:spcAft>
                <a:spcPts val="0"/>
              </a:spcAft>
            </a:pPr>
            <a:r>
              <a:rPr lang="ru-RU" sz="1600" b="1" dirty="0">
                <a:solidFill>
                  <a:srgbClr val="C00000"/>
                </a:solidFill>
              </a:rPr>
              <a:t>10,</a:t>
            </a:r>
            <a:r>
              <a:rPr lang="uk-UA" sz="1600" b="1" dirty="0">
                <a:solidFill>
                  <a:srgbClr val="C00000"/>
                </a:solidFill>
              </a:rPr>
              <a:t>3</a:t>
            </a:r>
            <a:r>
              <a:rPr lang="ru-RU" sz="1600" b="1" dirty="0">
                <a:solidFill>
                  <a:srgbClr val="C00000"/>
                </a:solidFill>
              </a:rPr>
              <a:t> млн. м</a:t>
            </a:r>
            <a:r>
              <a:rPr lang="uk-UA" sz="1600" b="1" dirty="0">
                <a:solidFill>
                  <a:srgbClr val="C00000"/>
                </a:solidFill>
              </a:rPr>
              <a:t>2</a:t>
            </a:r>
            <a:r>
              <a:rPr lang="ru-RU" sz="1600" b="1" dirty="0">
                <a:solidFill>
                  <a:srgbClr val="C0000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–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</a:rPr>
              <a:t>спільної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err="1">
                <a:solidFill>
                  <a:srgbClr val="C00000"/>
                </a:solidFill>
              </a:rPr>
              <a:t>власності</a:t>
            </a:r>
            <a:r>
              <a:rPr lang="ru-RU" sz="1600" b="1" dirty="0">
                <a:solidFill>
                  <a:srgbClr val="002060"/>
                </a:solidFill>
              </a:rPr>
              <a:t>;</a:t>
            </a:r>
            <a:endParaRPr lang="uk-UA" sz="1600" b="1" dirty="0">
              <a:solidFill>
                <a:srgbClr val="002060"/>
              </a:solidFill>
            </a:endParaRPr>
          </a:p>
          <a:p>
            <a:pPr algn="just" fontAlgn="auto">
              <a:spcAft>
                <a:spcPts val="0"/>
              </a:spcAft>
            </a:pPr>
            <a:r>
              <a:rPr lang="ru-RU" sz="1600" b="1" dirty="0">
                <a:solidFill>
                  <a:srgbClr val="C00000"/>
                </a:solidFill>
              </a:rPr>
              <a:t>3,4 млн. м</a:t>
            </a:r>
            <a:r>
              <a:rPr lang="uk-UA" sz="1600" b="1" dirty="0">
                <a:solidFill>
                  <a:srgbClr val="C00000"/>
                </a:solidFill>
              </a:rPr>
              <a:t>2</a:t>
            </a:r>
            <a:r>
              <a:rPr lang="ru-RU" sz="1600" b="1" dirty="0">
                <a:solidFill>
                  <a:srgbClr val="C0000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–</a:t>
            </a:r>
            <a:r>
              <a:rPr lang="ru-RU" sz="1600" b="1" dirty="0" smtClean="0">
                <a:solidFill>
                  <a:srgbClr val="C00000"/>
                </a:solidFill>
              </a:rPr>
              <a:t> приватна </a:t>
            </a:r>
            <a:r>
              <a:rPr lang="ru-RU" sz="1600" b="1" dirty="0" err="1">
                <a:solidFill>
                  <a:srgbClr val="C00000"/>
                </a:solidFill>
              </a:rPr>
              <a:t>забудова</a:t>
            </a:r>
            <a:r>
              <a:rPr lang="ru-RU" sz="1600" b="1" dirty="0">
                <a:solidFill>
                  <a:srgbClr val="002060"/>
                </a:solidFill>
              </a:rPr>
              <a:t>;</a:t>
            </a:r>
            <a:endParaRPr lang="uk-UA" sz="1600" b="1" dirty="0">
              <a:solidFill>
                <a:srgbClr val="002060"/>
              </a:solidFill>
            </a:endParaRPr>
          </a:p>
          <a:p>
            <a:pPr algn="just" fontAlgn="auto">
              <a:spcAft>
                <a:spcPts val="0"/>
              </a:spcAft>
            </a:pPr>
            <a:r>
              <a:rPr lang="uk-UA" sz="1600" b="1" dirty="0">
                <a:solidFill>
                  <a:srgbClr val="C00000"/>
                </a:solidFill>
              </a:rPr>
              <a:t> 1,9 млн.м2 </a:t>
            </a:r>
            <a:r>
              <a:rPr lang="uk-UA" sz="1600" b="1" dirty="0">
                <a:solidFill>
                  <a:srgbClr val="002060"/>
                </a:solidFill>
              </a:rPr>
              <a:t>–</a:t>
            </a:r>
            <a:r>
              <a:rPr lang="uk-UA" sz="1600" b="1" dirty="0">
                <a:solidFill>
                  <a:srgbClr val="C00000"/>
                </a:solidFill>
              </a:rPr>
              <a:t> ОСББ</a:t>
            </a:r>
            <a:r>
              <a:rPr lang="uk-UA" sz="1600" b="1" dirty="0">
                <a:solidFill>
                  <a:srgbClr val="002060"/>
                </a:solidFill>
              </a:rPr>
              <a:t>;</a:t>
            </a:r>
          </a:p>
          <a:p>
            <a:pPr algn="just" fontAlgn="auto">
              <a:spcAft>
                <a:spcPts val="0"/>
              </a:spcAft>
            </a:pPr>
            <a:r>
              <a:rPr lang="ru-RU" sz="1600" b="1" dirty="0" smtClean="0">
                <a:solidFill>
                  <a:srgbClr val="C00000"/>
                </a:solidFill>
              </a:rPr>
              <a:t>0,845 млн. </a:t>
            </a:r>
            <a:r>
              <a:rPr lang="uk-UA" sz="1600" b="1" dirty="0">
                <a:solidFill>
                  <a:srgbClr val="C00000"/>
                </a:solidFill>
              </a:rPr>
              <a:t>м2</a:t>
            </a:r>
            <a:r>
              <a:rPr lang="ru-RU" sz="1600" b="1" dirty="0">
                <a:solidFill>
                  <a:srgbClr val="002060"/>
                </a:solidFill>
              </a:rPr>
              <a:t> – </a:t>
            </a:r>
            <a:r>
              <a:rPr lang="ru-RU" sz="1600" b="1" dirty="0">
                <a:solidFill>
                  <a:srgbClr val="C00000"/>
                </a:solidFill>
              </a:rPr>
              <a:t>ЖБК</a:t>
            </a:r>
            <a:r>
              <a:rPr lang="uk-UA" sz="16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62750" y="5084763"/>
            <a:ext cx="2201863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620713"/>
            <a:ext cx="11906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Users\Alisa-TML\Desktop\Доклад для мэра\Безымянный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9688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523" y="1474488"/>
            <a:ext cx="4170957" cy="5220000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21296" y="338138"/>
            <a:ext cx="7427168" cy="125253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+mn-lt"/>
              </a:rPr>
              <a:t>Право </a:t>
            </a:r>
            <a:r>
              <a:rPr lang="ru-RU" sz="2800" b="1" dirty="0" err="1">
                <a:solidFill>
                  <a:srgbClr val="002060"/>
                </a:solidFill>
                <a:latin typeface="+mn-lt"/>
              </a:rPr>
              <a:t>власності</a:t>
            </a:r>
            <a:r>
              <a:rPr lang="ru-RU" sz="2800" b="1" dirty="0">
                <a:solidFill>
                  <a:srgbClr val="002060"/>
                </a:solidFill>
                <a:latin typeface="+mn-lt"/>
              </a:rPr>
              <a:t> на квартиру є </a:t>
            </a:r>
            <a:r>
              <a:rPr lang="ru-RU" sz="2800" b="1" dirty="0" err="1">
                <a:solidFill>
                  <a:srgbClr val="002060"/>
                </a:solidFill>
                <a:latin typeface="+mn-lt"/>
              </a:rPr>
              <a:t>визначальним</a:t>
            </a:r>
            <a:r>
              <a:rPr lang="ru-RU" sz="2800" b="1" dirty="0">
                <a:solidFill>
                  <a:srgbClr val="002060"/>
                </a:solidFill>
                <a:latin typeface="+mn-lt"/>
              </a:rPr>
              <a:t>, а право </a:t>
            </a:r>
            <a:r>
              <a:rPr lang="ru-RU" sz="2800" b="1" dirty="0" err="1">
                <a:solidFill>
                  <a:srgbClr val="002060"/>
                </a:solidFill>
                <a:latin typeface="+mn-lt"/>
              </a:rPr>
              <a:t>власності</a:t>
            </a:r>
            <a:r>
              <a:rPr lang="ru-RU" sz="2800" b="1" dirty="0">
                <a:solidFill>
                  <a:srgbClr val="002060"/>
                </a:solidFill>
                <a:latin typeface="+mn-lt"/>
              </a:rPr>
              <a:t> на </a:t>
            </a:r>
            <a:r>
              <a:rPr lang="ru-RU" sz="2800" b="1" dirty="0" err="1">
                <a:solidFill>
                  <a:srgbClr val="002060"/>
                </a:solidFill>
                <a:latin typeface="+mn-lt"/>
              </a:rPr>
              <a:t>спільне</a:t>
            </a:r>
            <a:r>
              <a:rPr lang="ru-RU" sz="2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+mn-lt"/>
              </a:rPr>
              <a:t>майно</a:t>
            </a:r>
            <a:r>
              <a:rPr lang="ru-RU" sz="2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+mn-lt"/>
              </a:rPr>
              <a:t>будинку</a:t>
            </a:r>
            <a:r>
              <a:rPr lang="ru-RU" sz="2800" b="1" dirty="0">
                <a:solidFill>
                  <a:srgbClr val="002060"/>
                </a:solidFill>
                <a:latin typeface="+mn-lt"/>
              </a:rPr>
              <a:t> – </a:t>
            </a:r>
            <a:r>
              <a:rPr lang="ru-RU" sz="2800" b="1" dirty="0" err="1">
                <a:solidFill>
                  <a:srgbClr val="002060"/>
                </a:solidFill>
                <a:latin typeface="+mn-lt"/>
              </a:rPr>
              <a:t>похідне</a:t>
            </a:r>
            <a:r>
              <a:rPr lang="ru-RU" sz="2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+mn-lt"/>
              </a:rPr>
              <a:t>від</a:t>
            </a:r>
            <a:r>
              <a:rPr lang="ru-RU" sz="2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+mn-lt"/>
              </a:rPr>
              <a:t>нього</a:t>
            </a:r>
            <a:r>
              <a:rPr lang="ru-RU" sz="2800" b="1" dirty="0">
                <a:solidFill>
                  <a:srgbClr val="002060"/>
                </a:solidFill>
                <a:latin typeface="+mn-lt"/>
              </a:rPr>
              <a:t>. </a:t>
            </a:r>
            <a:endParaRPr lang="uk-UA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5823" y="2068513"/>
            <a:ext cx="4398185" cy="462597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 err="1">
                <a:solidFill>
                  <a:srgbClr val="002060"/>
                </a:solidFill>
              </a:rPr>
              <a:t>Поняття</a:t>
            </a:r>
            <a:r>
              <a:rPr lang="ru-RU" sz="1400" b="1" dirty="0">
                <a:solidFill>
                  <a:srgbClr val="002060"/>
                </a:solidFill>
              </a:rPr>
              <a:t> «</a:t>
            </a:r>
            <a:r>
              <a:rPr lang="ru-RU" sz="1400" b="1" dirty="0" err="1">
                <a:solidFill>
                  <a:srgbClr val="002060"/>
                </a:solidFill>
              </a:rPr>
              <a:t>співвласники</a:t>
            </a:r>
            <a:r>
              <a:rPr lang="ru-RU" sz="1400" b="1" dirty="0">
                <a:solidFill>
                  <a:srgbClr val="002060"/>
                </a:solidFill>
              </a:rPr>
              <a:t>» остаточно </a:t>
            </a:r>
            <a:r>
              <a:rPr lang="ru-RU" sz="1400" b="1" dirty="0" err="1">
                <a:solidFill>
                  <a:srgbClr val="002060"/>
                </a:solidFill>
              </a:rPr>
              <a:t>закріпив</a:t>
            </a:r>
            <a:r>
              <a:rPr lang="ru-RU" sz="1400" b="1" dirty="0">
                <a:solidFill>
                  <a:srgbClr val="002060"/>
                </a:solidFill>
              </a:rPr>
              <a:t> </a:t>
            </a:r>
            <a:r>
              <a:rPr lang="ru-RU" sz="1400" b="1" dirty="0">
                <a:solidFill>
                  <a:srgbClr val="C00000"/>
                </a:solidFill>
              </a:rPr>
              <a:t>Закон </a:t>
            </a:r>
            <a:r>
              <a:rPr lang="ru-RU" sz="1400" b="1" dirty="0" err="1">
                <a:solidFill>
                  <a:srgbClr val="C00000"/>
                </a:solidFill>
              </a:rPr>
              <a:t>України</a:t>
            </a:r>
            <a:r>
              <a:rPr lang="ru-RU" sz="1400" b="1" dirty="0">
                <a:solidFill>
                  <a:srgbClr val="C00000"/>
                </a:solidFill>
              </a:rPr>
              <a:t> «Про </a:t>
            </a:r>
            <a:r>
              <a:rPr lang="ru-RU" sz="1400" b="1" dirty="0" err="1">
                <a:solidFill>
                  <a:srgbClr val="C00000"/>
                </a:solidFill>
              </a:rPr>
              <a:t>особливості</a:t>
            </a:r>
            <a:r>
              <a:rPr lang="ru-RU" sz="1400" b="1" dirty="0">
                <a:solidFill>
                  <a:srgbClr val="C00000"/>
                </a:solidFill>
              </a:rPr>
              <a:t> </a:t>
            </a:r>
            <a:r>
              <a:rPr lang="ru-RU" sz="1400" b="1" dirty="0" err="1">
                <a:solidFill>
                  <a:srgbClr val="C00000"/>
                </a:solidFill>
              </a:rPr>
              <a:t>здійснення</a:t>
            </a:r>
            <a:r>
              <a:rPr lang="ru-RU" sz="1400" b="1" dirty="0">
                <a:solidFill>
                  <a:srgbClr val="C00000"/>
                </a:solidFill>
              </a:rPr>
              <a:t> права </a:t>
            </a:r>
            <a:r>
              <a:rPr lang="ru-RU" sz="1400" b="1" dirty="0" err="1">
                <a:solidFill>
                  <a:srgbClr val="C00000"/>
                </a:solidFill>
              </a:rPr>
              <a:t>власності</a:t>
            </a:r>
            <a:r>
              <a:rPr lang="ru-RU" sz="1400" b="1" dirty="0">
                <a:solidFill>
                  <a:srgbClr val="C00000"/>
                </a:solidFill>
              </a:rPr>
              <a:t> у </a:t>
            </a:r>
            <a:r>
              <a:rPr lang="ru-RU" sz="1400" b="1" dirty="0" err="1">
                <a:solidFill>
                  <a:srgbClr val="C00000"/>
                </a:solidFill>
              </a:rPr>
              <a:t>багатоквартирного</a:t>
            </a:r>
            <a:r>
              <a:rPr lang="ru-RU" sz="1400" b="1" dirty="0">
                <a:solidFill>
                  <a:srgbClr val="C00000"/>
                </a:solidFill>
              </a:rPr>
              <a:t> </a:t>
            </a:r>
            <a:r>
              <a:rPr lang="ru-RU" sz="1400" b="1" dirty="0" err="1">
                <a:solidFill>
                  <a:srgbClr val="C00000"/>
                </a:solidFill>
              </a:rPr>
              <a:t>будинку</a:t>
            </a:r>
            <a:r>
              <a:rPr lang="ru-RU" sz="1400" b="1" dirty="0" smtClean="0">
                <a:solidFill>
                  <a:srgbClr val="C00000"/>
                </a:solidFill>
              </a:rPr>
              <a:t>»</a:t>
            </a:r>
            <a:r>
              <a:rPr lang="ru-RU" sz="1400" b="1" dirty="0" smtClean="0">
                <a:solidFill>
                  <a:srgbClr val="002060"/>
                </a:solidFill>
              </a:rPr>
              <a:t>.</a:t>
            </a:r>
            <a:endParaRPr lang="uk-UA" sz="1400" b="1" dirty="0">
              <a:solidFill>
                <a:srgbClr val="002060"/>
              </a:solidFill>
            </a:endParaRPr>
          </a:p>
          <a:p>
            <a:pPr algn="just"/>
            <a:r>
              <a:rPr lang="uk-UA" sz="1400" b="1" dirty="0">
                <a:solidFill>
                  <a:srgbClr val="002060"/>
                </a:solidFill>
              </a:rPr>
              <a:t>При цьому </a:t>
            </a:r>
            <a:r>
              <a:rPr lang="uk-UA" sz="1400" b="1" dirty="0">
                <a:solidFill>
                  <a:srgbClr val="C00000"/>
                </a:solidFill>
              </a:rPr>
              <a:t>кожний співвласник несе зобов’язання щодо належного утримання, експлуатації, реконструкції, реставрації, поточного і капітального ремонтів, технічного переоснащення спільного майна багатоквартирного будинку</a:t>
            </a:r>
            <a:r>
              <a:rPr lang="uk-UA" sz="1400" b="1" dirty="0">
                <a:solidFill>
                  <a:srgbClr val="002060"/>
                </a:solidFill>
              </a:rPr>
              <a:t>.</a:t>
            </a:r>
          </a:p>
          <a:p>
            <a:pPr algn="just"/>
            <a:r>
              <a:rPr lang="uk-UA" sz="1400" b="1" dirty="0">
                <a:solidFill>
                  <a:srgbClr val="002060"/>
                </a:solidFill>
              </a:rPr>
              <a:t>Враховуючи ці поняття, </a:t>
            </a:r>
            <a:r>
              <a:rPr lang="uk-UA" sz="1400" b="1" dirty="0">
                <a:solidFill>
                  <a:srgbClr val="C00000"/>
                </a:solidFill>
              </a:rPr>
              <a:t>у місті відсутній комунальний або державний житловий фонд</a:t>
            </a:r>
            <a:r>
              <a:rPr lang="uk-UA" sz="1400" b="1" dirty="0">
                <a:solidFill>
                  <a:srgbClr val="002060"/>
                </a:solidFill>
              </a:rPr>
              <a:t>, а отже – обов’язок </a:t>
            </a:r>
            <a:r>
              <a:rPr lang="uk-UA" sz="1400" b="1" dirty="0" smtClean="0">
                <a:solidFill>
                  <a:srgbClr val="002060"/>
                </a:solidFill>
              </a:rPr>
              <a:t>ОМС </a:t>
            </a:r>
            <a:r>
              <a:rPr lang="uk-UA" sz="1400" b="1" dirty="0">
                <a:solidFill>
                  <a:srgbClr val="002060"/>
                </a:solidFill>
              </a:rPr>
              <a:t>щодо стовідсоткового фінансування його капітальних ремонтів.</a:t>
            </a:r>
          </a:p>
          <a:p>
            <a:pPr algn="just"/>
            <a:r>
              <a:rPr lang="uk-UA" sz="1400" b="1" dirty="0">
                <a:solidFill>
                  <a:srgbClr val="002060"/>
                </a:solidFill>
              </a:rPr>
              <a:t>А зважаючи на те, що </a:t>
            </a:r>
            <a:r>
              <a:rPr lang="uk-UA" sz="1400" b="1" dirty="0" smtClean="0">
                <a:solidFill>
                  <a:srgbClr val="C00000"/>
                </a:solidFill>
              </a:rPr>
              <a:t>97</a:t>
            </a:r>
            <a:r>
              <a:rPr lang="uk-UA" sz="1400" b="1" dirty="0">
                <a:solidFill>
                  <a:srgbClr val="C00000"/>
                </a:solidFill>
              </a:rPr>
              <a:t>% квартир у багатоквартирних житлових будинках приватизовано</a:t>
            </a:r>
            <a:r>
              <a:rPr lang="uk-UA" sz="1400" b="1" dirty="0">
                <a:solidFill>
                  <a:srgbClr val="002060"/>
                </a:solidFill>
              </a:rPr>
              <a:t>, </a:t>
            </a:r>
            <a:r>
              <a:rPr lang="uk-UA" sz="1400" b="1" dirty="0" smtClean="0">
                <a:solidFill>
                  <a:srgbClr val="002060"/>
                </a:solidFill>
              </a:rPr>
              <a:t>відсоток </a:t>
            </a:r>
            <a:r>
              <a:rPr lang="uk-UA" sz="1400" b="1" dirty="0">
                <a:solidFill>
                  <a:srgbClr val="002060"/>
                </a:solidFill>
              </a:rPr>
              <a:t>обов’язкової участі територіальної громади міста в ремонтах </a:t>
            </a:r>
            <a:r>
              <a:rPr lang="uk-UA" sz="1400" b="1" dirty="0" smtClean="0">
                <a:solidFill>
                  <a:srgbClr val="002060"/>
                </a:solidFill>
              </a:rPr>
              <a:t>ЖФ, </a:t>
            </a:r>
            <a:r>
              <a:rPr lang="uk-UA" sz="1400" b="1" dirty="0">
                <a:solidFill>
                  <a:srgbClr val="002060"/>
                </a:solidFill>
              </a:rPr>
              <a:t>як власника неприватизованих квартир, є </a:t>
            </a:r>
            <a:r>
              <a:rPr lang="uk-UA" sz="1400" b="1" dirty="0" smtClean="0">
                <a:solidFill>
                  <a:srgbClr val="002060"/>
                </a:solidFill>
              </a:rPr>
              <a:t>мінімальним.</a:t>
            </a:r>
            <a:endParaRPr lang="uk-UA" sz="1400" b="1" dirty="0">
              <a:solidFill>
                <a:srgbClr val="002060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62750" y="5084763"/>
            <a:ext cx="2201863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620713"/>
            <a:ext cx="11906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Users\Alisa-TML\Desktop\Доклад для мэра\Безымянный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14475" y="338138"/>
            <a:ext cx="7172325" cy="125253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000" b="1" dirty="0" err="1" smtClean="0">
                <a:solidFill>
                  <a:srgbClr val="002060"/>
                </a:solidFill>
                <a:latin typeface="+mn-lt"/>
              </a:rPr>
              <a:t>Необхідність</a:t>
            </a:r>
            <a:r>
              <a:rPr lang="ru-RU" sz="30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3000" b="1" dirty="0" err="1" smtClean="0">
                <a:solidFill>
                  <a:srgbClr val="002060"/>
                </a:solidFill>
                <a:latin typeface="+mn-lt"/>
              </a:rPr>
              <a:t>програм</a:t>
            </a:r>
            <a:r>
              <a:rPr lang="ru-RU" sz="3000" b="1" dirty="0" smtClean="0">
                <a:solidFill>
                  <a:srgbClr val="002060"/>
                </a:solidFill>
                <a:latin typeface="+mn-lt"/>
              </a:rPr>
              <a:t>, </a:t>
            </a:r>
            <a:r>
              <a:rPr lang="ru-RU" sz="3000" b="1" dirty="0" err="1" smtClean="0">
                <a:solidFill>
                  <a:srgbClr val="002060"/>
                </a:solidFill>
                <a:latin typeface="+mn-lt"/>
              </a:rPr>
              <a:t>спрямованих</a:t>
            </a:r>
            <a:r>
              <a:rPr lang="ru-RU" sz="30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3000" b="1" dirty="0">
                <a:solidFill>
                  <a:srgbClr val="002060"/>
                </a:solidFill>
                <a:latin typeface="+mn-lt"/>
              </a:rPr>
              <a:t>на </a:t>
            </a:r>
            <a:r>
              <a:rPr lang="ru-RU" sz="3000" b="1" dirty="0" err="1">
                <a:solidFill>
                  <a:srgbClr val="002060"/>
                </a:solidFill>
                <a:latin typeface="+mn-lt"/>
              </a:rPr>
              <a:t>надання</a:t>
            </a:r>
            <a:r>
              <a:rPr lang="ru-RU" sz="30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3000" b="1" dirty="0" err="1">
                <a:solidFill>
                  <a:srgbClr val="002060"/>
                </a:solidFill>
                <a:latin typeface="+mn-lt"/>
              </a:rPr>
              <a:t>допомоги</a:t>
            </a:r>
            <a:r>
              <a:rPr lang="ru-RU" sz="3000" b="1" dirty="0">
                <a:solidFill>
                  <a:srgbClr val="002060"/>
                </a:solidFill>
                <a:latin typeface="+mn-lt"/>
              </a:rPr>
              <a:t> в </a:t>
            </a:r>
            <a:r>
              <a:rPr lang="ru-RU" sz="3000" b="1" dirty="0" err="1" smtClean="0">
                <a:solidFill>
                  <a:srgbClr val="002060"/>
                </a:solidFill>
                <a:latin typeface="+mn-lt"/>
              </a:rPr>
              <a:t>утриманні</a:t>
            </a:r>
            <a:r>
              <a:rPr lang="ru-RU" sz="30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3000" b="1" dirty="0" err="1">
                <a:solidFill>
                  <a:srgbClr val="002060"/>
                </a:solidFill>
                <a:latin typeface="+mn-lt"/>
              </a:rPr>
              <a:t>будинків</a:t>
            </a:r>
            <a:endParaRPr lang="uk-UA" sz="30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33" y="1579146"/>
            <a:ext cx="3420000" cy="192186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Скругленный прямоугольник 7"/>
          <p:cNvSpPr/>
          <p:nvPr/>
        </p:nvSpPr>
        <p:spPr>
          <a:xfrm>
            <a:off x="323850" y="3645024"/>
            <a:ext cx="4392166" cy="304946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1400" b="1" dirty="0">
                <a:solidFill>
                  <a:srgbClr val="C00000"/>
                </a:solidFill>
              </a:rPr>
              <a:t>З огляду на рівень доходів громадян, остаточне перенесення всіх видатків з утримання належного їм майна видається передчасним. </a:t>
            </a:r>
            <a:r>
              <a:rPr lang="uk-UA" sz="1400" b="1" dirty="0">
                <a:solidFill>
                  <a:srgbClr val="002060"/>
                </a:solidFill>
              </a:rPr>
              <a:t>Значна частина громадян </a:t>
            </a:r>
            <a:r>
              <a:rPr lang="uk-UA" sz="1400" b="1" dirty="0">
                <a:solidFill>
                  <a:srgbClr val="C00000"/>
                </a:solidFill>
              </a:rPr>
              <a:t>не готова</a:t>
            </a:r>
            <a:r>
              <a:rPr lang="uk-UA" sz="1400" b="1" dirty="0">
                <a:solidFill>
                  <a:srgbClr val="002060"/>
                </a:solidFill>
              </a:rPr>
              <a:t> до цього ні  </a:t>
            </a:r>
            <a:r>
              <a:rPr lang="uk-UA" sz="1400" b="1" dirty="0">
                <a:solidFill>
                  <a:srgbClr val="C00000"/>
                </a:solidFill>
              </a:rPr>
              <a:t>фінансово</a:t>
            </a:r>
            <a:r>
              <a:rPr lang="uk-UA" sz="1400" b="1" dirty="0">
                <a:solidFill>
                  <a:srgbClr val="002060"/>
                </a:solidFill>
              </a:rPr>
              <a:t>, ні морально. </a:t>
            </a:r>
          </a:p>
          <a:p>
            <a:pPr algn="just"/>
            <a:r>
              <a:rPr lang="uk-UA" sz="1400" b="1" dirty="0">
                <a:solidFill>
                  <a:srgbClr val="002060"/>
                </a:solidFill>
              </a:rPr>
              <a:t>Розуміючи це та ураховуючи, що оплатити вартість більшості необхідних робіт співвласники багатоквартирних будинків не в змозі,  </a:t>
            </a:r>
            <a:r>
              <a:rPr lang="uk-UA" sz="1400" b="1" dirty="0">
                <a:solidFill>
                  <a:srgbClr val="C00000"/>
                </a:solidFill>
              </a:rPr>
              <a:t>у місті постійно </a:t>
            </a:r>
            <a:r>
              <a:rPr lang="uk-UA" sz="1400" b="1" dirty="0" err="1">
                <a:solidFill>
                  <a:srgbClr val="C00000"/>
                </a:solidFill>
              </a:rPr>
              <a:t>ініціюються</a:t>
            </a:r>
            <a:r>
              <a:rPr lang="uk-UA" sz="1400" b="1" dirty="0">
                <a:solidFill>
                  <a:srgbClr val="C00000"/>
                </a:solidFill>
              </a:rPr>
              <a:t> різноманітні Програми, спрямовані на надання допомоги в утримання будинків</a:t>
            </a:r>
            <a:r>
              <a:rPr lang="uk-UA" sz="1400" b="1" dirty="0">
                <a:solidFill>
                  <a:srgbClr val="002060"/>
                </a:solidFill>
              </a:rPr>
              <a:t> (фінансуванні капітальних ремонтів житлового фонду, впровадження енергозберігаючих заходів, тощо).</a:t>
            </a:r>
          </a:p>
        </p:txBody>
      </p:sp>
      <p:pic>
        <p:nvPicPr>
          <p:cNvPr id="16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620713"/>
            <a:ext cx="11906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352" y="1521915"/>
            <a:ext cx="2880000" cy="399531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0000">
            <a:off x="5381170" y="2052283"/>
            <a:ext cx="2880000" cy="399531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0000">
            <a:off x="5124039" y="1771439"/>
            <a:ext cx="2880000" cy="399531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62750" y="5084763"/>
            <a:ext cx="2201863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60654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2" descr="C:\Users\Alisa-TML\Desktop\Доклад для мэра\Безымянный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9688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0981483"/>
              </p:ext>
            </p:extLst>
          </p:nvPr>
        </p:nvGraphicFramePr>
        <p:xfrm>
          <a:off x="3672533" y="3068960"/>
          <a:ext cx="5292080" cy="3204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Стрелка вправо 2"/>
          <p:cNvSpPr/>
          <p:nvPr/>
        </p:nvSpPr>
        <p:spPr>
          <a:xfrm>
            <a:off x="323528" y="2060848"/>
            <a:ext cx="4176464" cy="4625975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216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uk-UA" sz="1400" b="1" dirty="0" smtClean="0">
                <a:solidFill>
                  <a:srgbClr val="002060"/>
                </a:solidFill>
              </a:rPr>
              <a:t>2008 – </a:t>
            </a:r>
            <a:r>
              <a:rPr lang="uk-UA" sz="1400" b="1" dirty="0">
                <a:solidFill>
                  <a:srgbClr val="002060"/>
                </a:solidFill>
              </a:rPr>
              <a:t>23 </a:t>
            </a:r>
            <a:r>
              <a:rPr lang="uk-UA" sz="1400" b="1" dirty="0" smtClean="0">
                <a:solidFill>
                  <a:srgbClr val="002060"/>
                </a:solidFill>
              </a:rPr>
              <a:t>ОСББ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216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uk-UA" sz="1400" b="1" dirty="0" smtClean="0">
                <a:solidFill>
                  <a:srgbClr val="002060"/>
                </a:solidFill>
              </a:rPr>
              <a:t>2009 – </a:t>
            </a:r>
            <a:r>
              <a:rPr lang="uk-UA" sz="1400" b="1" dirty="0">
                <a:solidFill>
                  <a:srgbClr val="002060"/>
                </a:solidFill>
              </a:rPr>
              <a:t>20 </a:t>
            </a:r>
            <a:r>
              <a:rPr lang="uk-UA" sz="1400" b="1" dirty="0" smtClean="0">
                <a:solidFill>
                  <a:srgbClr val="002060"/>
                </a:solidFill>
              </a:rPr>
              <a:t>ОСББ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216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uk-UA" sz="1400" b="1" dirty="0" smtClean="0">
                <a:solidFill>
                  <a:srgbClr val="002060"/>
                </a:solidFill>
              </a:rPr>
              <a:t>2010 – </a:t>
            </a:r>
            <a:r>
              <a:rPr lang="uk-UA" sz="1400" b="1" dirty="0">
                <a:solidFill>
                  <a:srgbClr val="002060"/>
                </a:solidFill>
              </a:rPr>
              <a:t>14 </a:t>
            </a:r>
            <a:r>
              <a:rPr lang="uk-UA" sz="1400" b="1" dirty="0" smtClean="0">
                <a:solidFill>
                  <a:srgbClr val="002060"/>
                </a:solidFill>
              </a:rPr>
              <a:t>ОСББ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216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uk-UA" sz="1400" b="1" dirty="0" smtClean="0">
                <a:solidFill>
                  <a:srgbClr val="002060"/>
                </a:solidFill>
              </a:rPr>
              <a:t>2011 – </a:t>
            </a:r>
            <a:r>
              <a:rPr lang="uk-UA" sz="1400" b="1" dirty="0">
                <a:solidFill>
                  <a:srgbClr val="002060"/>
                </a:solidFill>
              </a:rPr>
              <a:t>16 </a:t>
            </a:r>
            <a:r>
              <a:rPr lang="uk-UA" sz="1400" b="1" dirty="0" smtClean="0">
                <a:solidFill>
                  <a:srgbClr val="002060"/>
                </a:solidFill>
              </a:rPr>
              <a:t>ОСББ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216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uk-UA" sz="1400" b="1" dirty="0" smtClean="0">
                <a:solidFill>
                  <a:srgbClr val="002060"/>
                </a:solidFill>
              </a:rPr>
              <a:t>2012 – </a:t>
            </a:r>
            <a:r>
              <a:rPr lang="uk-UA" sz="1400" b="1" dirty="0">
                <a:solidFill>
                  <a:srgbClr val="002060"/>
                </a:solidFill>
              </a:rPr>
              <a:t>11 </a:t>
            </a:r>
            <a:r>
              <a:rPr lang="uk-UA" sz="1400" b="1" dirty="0" smtClean="0">
                <a:solidFill>
                  <a:srgbClr val="002060"/>
                </a:solidFill>
              </a:rPr>
              <a:t>ОСББ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216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uk-UA" sz="1400" b="1" dirty="0" smtClean="0">
                <a:solidFill>
                  <a:srgbClr val="002060"/>
                </a:solidFill>
              </a:rPr>
              <a:t>2013 – </a:t>
            </a:r>
            <a:r>
              <a:rPr lang="uk-UA" sz="1400" b="1" dirty="0">
                <a:solidFill>
                  <a:srgbClr val="002060"/>
                </a:solidFill>
              </a:rPr>
              <a:t>19 </a:t>
            </a:r>
            <a:r>
              <a:rPr lang="uk-UA" sz="1400" b="1" dirty="0" smtClean="0">
                <a:solidFill>
                  <a:srgbClr val="002060"/>
                </a:solidFill>
              </a:rPr>
              <a:t>ОСББ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216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uk-UA" sz="1400" b="1" dirty="0" smtClean="0">
                <a:solidFill>
                  <a:srgbClr val="002060"/>
                </a:solidFill>
              </a:rPr>
              <a:t>2014 –  </a:t>
            </a:r>
            <a:r>
              <a:rPr lang="uk-UA" sz="1400" b="1" dirty="0">
                <a:solidFill>
                  <a:srgbClr val="002060"/>
                </a:solidFill>
              </a:rPr>
              <a:t>21 </a:t>
            </a:r>
            <a:r>
              <a:rPr lang="uk-UA" sz="1400" b="1" dirty="0" smtClean="0">
                <a:solidFill>
                  <a:srgbClr val="002060"/>
                </a:solidFill>
              </a:rPr>
              <a:t>ОСББ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216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uk-UA" sz="1400" b="1" dirty="0" smtClean="0">
                <a:solidFill>
                  <a:srgbClr val="002060"/>
                </a:solidFill>
              </a:rPr>
              <a:t>2015 – 7 ОСББ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216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uk-UA" sz="1400" b="1" dirty="0" smtClean="0">
                <a:solidFill>
                  <a:srgbClr val="002060"/>
                </a:solidFill>
              </a:rPr>
              <a:t>2016 </a:t>
            </a:r>
            <a:r>
              <a:rPr lang="uk-UA" sz="1400" b="1" dirty="0">
                <a:solidFill>
                  <a:srgbClr val="002060"/>
                </a:solidFill>
              </a:rPr>
              <a:t>– </a:t>
            </a:r>
            <a:r>
              <a:rPr lang="uk-UA" sz="1400" b="1" dirty="0" smtClean="0">
                <a:solidFill>
                  <a:srgbClr val="002060"/>
                </a:solidFill>
              </a:rPr>
              <a:t>238 ОСББ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216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uk-UA" sz="1400" b="1" dirty="0" smtClean="0">
                <a:solidFill>
                  <a:srgbClr val="002060"/>
                </a:solidFill>
              </a:rPr>
              <a:t>2017 </a:t>
            </a:r>
            <a:r>
              <a:rPr lang="uk-UA" sz="1400" b="1" dirty="0">
                <a:solidFill>
                  <a:srgbClr val="002060"/>
                </a:solidFill>
              </a:rPr>
              <a:t>– </a:t>
            </a:r>
            <a:r>
              <a:rPr lang="uk-UA" sz="1400" b="1" dirty="0" smtClean="0">
                <a:solidFill>
                  <a:srgbClr val="002060"/>
                </a:solidFill>
              </a:rPr>
              <a:t>26 </a:t>
            </a:r>
            <a:r>
              <a:rPr lang="uk-UA" sz="1400" b="1" dirty="0">
                <a:solidFill>
                  <a:srgbClr val="002060"/>
                </a:solidFill>
              </a:rPr>
              <a:t>ОСББ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82409" y="3796724"/>
            <a:ext cx="21771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216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uk-UA" sz="1600" b="1" dirty="0">
                <a:solidFill>
                  <a:srgbClr val="002060"/>
                </a:solidFill>
              </a:rPr>
              <a:t>У Кривому </a:t>
            </a:r>
            <a:r>
              <a:rPr lang="uk-UA" sz="1600" b="1" dirty="0" smtClean="0">
                <a:solidFill>
                  <a:srgbClr val="002060"/>
                </a:solidFill>
              </a:rPr>
              <a:t>Розі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216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uk-UA" sz="1600" b="1" dirty="0" smtClean="0">
                <a:solidFill>
                  <a:srgbClr val="002060"/>
                </a:solidFill>
              </a:rPr>
              <a:t>перше </a:t>
            </a:r>
            <a:r>
              <a:rPr lang="uk-UA" sz="1600" b="1" dirty="0">
                <a:solidFill>
                  <a:srgbClr val="002060"/>
                </a:solidFill>
              </a:rPr>
              <a:t>ОСББ </a:t>
            </a:r>
            <a:r>
              <a:rPr lang="uk-UA" sz="1600" b="1" dirty="0" smtClean="0">
                <a:solidFill>
                  <a:srgbClr val="002060"/>
                </a:solidFill>
              </a:rPr>
              <a:t>було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216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uk-UA" sz="1600" b="1" dirty="0" smtClean="0">
                <a:solidFill>
                  <a:srgbClr val="002060"/>
                </a:solidFill>
              </a:rPr>
              <a:t>створено </a:t>
            </a:r>
            <a:r>
              <a:rPr lang="uk-UA" sz="1600" b="1" dirty="0">
                <a:solidFill>
                  <a:srgbClr val="002060"/>
                </a:solidFill>
              </a:rPr>
              <a:t>у 2007 році. </a:t>
            </a:r>
            <a:endParaRPr lang="uk-UA" sz="1600" b="1" dirty="0" smtClean="0">
              <a:solidFill>
                <a:srgbClr val="00206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 sz="216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uk-UA" sz="1600" b="1" dirty="0">
              <a:solidFill>
                <a:srgbClr val="002060"/>
              </a:solidFill>
            </a:endParaRPr>
          </a:p>
          <a:p>
            <a:endParaRPr lang="uk-UA" sz="1600" dirty="0"/>
          </a:p>
        </p:txBody>
      </p:sp>
      <p:sp>
        <p:nvSpPr>
          <p:cNvPr id="1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21296" y="338138"/>
            <a:ext cx="7427168" cy="125253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+mn-lt"/>
              </a:rPr>
              <a:t>ОСББ</a:t>
            </a:r>
            <a:br>
              <a:rPr lang="ru-RU" sz="2800" b="1" dirty="0">
                <a:solidFill>
                  <a:srgbClr val="002060"/>
                </a:solidFill>
                <a:latin typeface="+mn-lt"/>
              </a:rPr>
            </a:br>
            <a:r>
              <a:rPr lang="ru-RU" sz="2800" b="1" dirty="0" err="1">
                <a:solidFill>
                  <a:srgbClr val="002060"/>
                </a:solidFill>
                <a:latin typeface="+mn-lt"/>
              </a:rPr>
              <a:t>найефективніша</a:t>
            </a:r>
            <a:r>
              <a:rPr lang="ru-RU" sz="2800" b="1" dirty="0">
                <a:solidFill>
                  <a:srgbClr val="002060"/>
                </a:solidFill>
                <a:latin typeface="+mn-lt"/>
              </a:rPr>
              <a:t> форма </a:t>
            </a:r>
            <a:r>
              <a:rPr lang="ru-RU" sz="2800" b="1" dirty="0" err="1">
                <a:solidFill>
                  <a:srgbClr val="002060"/>
                </a:solidFill>
                <a:latin typeface="+mn-lt"/>
              </a:rPr>
              <a:t>управління</a:t>
            </a:r>
            <a:r>
              <a:rPr lang="ru-RU" sz="2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+mn-lt"/>
              </a:rPr>
              <a:t>спільним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+mn-lt"/>
              </a:rPr>
              <a:t>майном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+mn-lt"/>
              </a:rPr>
              <a:t>у </a:t>
            </a:r>
            <a:r>
              <a:rPr lang="ru-RU" sz="2800" b="1" dirty="0" err="1" smtClean="0">
                <a:solidFill>
                  <a:srgbClr val="002060"/>
                </a:solidFill>
                <a:latin typeface="+mn-lt"/>
              </a:rPr>
              <a:t>багатоквартирному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+mn-lt"/>
              </a:rPr>
              <a:t>будинку</a:t>
            </a:r>
            <a:endParaRPr lang="ru-RU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779912" y="1700808"/>
            <a:ext cx="4752850" cy="125178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1400" b="1" dirty="0">
                <a:solidFill>
                  <a:srgbClr val="002060"/>
                </a:solidFill>
              </a:rPr>
              <a:t>Найбільш активним роком у місті Кривому Розі створення об’єднань  співвласників багатоквартирних будинків був 2016 рік, коли вступив в законну силу Закон України «Про особливості здійснення права власності у багатоквартирному будинку</a:t>
            </a:r>
            <a:r>
              <a:rPr lang="uk-UA" sz="1400" b="1" dirty="0" smtClean="0">
                <a:solidFill>
                  <a:srgbClr val="002060"/>
                </a:solidFill>
              </a:rPr>
              <a:t>».</a:t>
            </a:r>
            <a:endParaRPr lang="uk-UA" sz="1400" b="1" dirty="0">
              <a:solidFill>
                <a:srgbClr val="002060"/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62750" y="5084763"/>
            <a:ext cx="2201863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620713"/>
            <a:ext cx="11906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C:\Users\Alisa-TML\Desktop\Доклад для мэра\Безымянный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9688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2750" y="5084763"/>
            <a:ext cx="2201863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620713"/>
            <a:ext cx="11906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1331640" y="188640"/>
            <a:ext cx="7450138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Конкурс </a:t>
            </a:r>
            <a:r>
              <a:rPr lang="ru-RU" sz="2800" b="1" dirty="0" err="1" smtClean="0">
                <a:solidFill>
                  <a:srgbClr val="002060"/>
                </a:solidFill>
                <a:latin typeface="+mn-lt"/>
              </a:rPr>
              <a:t>проектів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 «</a:t>
            </a:r>
            <a:r>
              <a:rPr lang="ru-RU" sz="2800" b="1" dirty="0" err="1" smtClean="0">
                <a:solidFill>
                  <a:srgbClr val="002060"/>
                </a:solidFill>
                <a:latin typeface="+mn-lt"/>
              </a:rPr>
              <a:t>Мій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+mn-lt"/>
              </a:rPr>
              <a:t>дім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 – ОСББ»</a:t>
            </a:r>
            <a:endParaRPr lang="uk-UA" sz="28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0867">
            <a:off x="618257" y="2018957"/>
            <a:ext cx="4858000" cy="280592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27" name="Picture 3" descr="C:\Users\kariy-io\Desktop\48_17498742_411901089186686_2691967938823122062_n.jp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32179">
            <a:off x="2788248" y="1421625"/>
            <a:ext cx="2701194" cy="4716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ariy-io\Desktop\12_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7650">
            <a:off x="1463564" y="1769806"/>
            <a:ext cx="3453536" cy="2304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kariy-io\Desktop\48_17498742_411901089186686_2691967938823122062_n.jpg (1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8903">
            <a:off x="2094654" y="3278051"/>
            <a:ext cx="3556921" cy="2664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kariy-io\Desktop\04_2 (1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6756">
            <a:off x="527036" y="2285425"/>
            <a:ext cx="3504603" cy="2412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455568" y="1590675"/>
            <a:ext cx="3220888" cy="3854549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err="1" smtClean="0">
                <a:solidFill>
                  <a:srgbClr val="002060"/>
                </a:solidFill>
              </a:rPr>
              <a:t>Розроблено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Положення</a:t>
            </a:r>
            <a:r>
              <a:rPr lang="ru-RU" b="1" dirty="0">
                <a:solidFill>
                  <a:srgbClr val="002060"/>
                </a:solidFill>
              </a:rPr>
              <a:t> про конкурс </a:t>
            </a:r>
            <a:r>
              <a:rPr lang="ru-RU" b="1" dirty="0" err="1">
                <a:solidFill>
                  <a:srgbClr val="002060"/>
                </a:solidFill>
              </a:rPr>
              <a:t>міні-проектів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«</a:t>
            </a:r>
            <a:r>
              <a:rPr lang="ru-RU" b="1" dirty="0" err="1">
                <a:solidFill>
                  <a:srgbClr val="C00000"/>
                </a:solidFill>
              </a:rPr>
              <a:t>Мій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дім</a:t>
            </a:r>
            <a:r>
              <a:rPr lang="ru-RU" b="1" dirty="0">
                <a:solidFill>
                  <a:srgbClr val="C00000"/>
                </a:solidFill>
              </a:rPr>
              <a:t> – ОСББ</a:t>
            </a:r>
            <a:r>
              <a:rPr lang="ru-RU" b="1" dirty="0" smtClean="0">
                <a:solidFill>
                  <a:srgbClr val="C00000"/>
                </a:solidFill>
              </a:rPr>
              <a:t>»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r>
              <a:rPr lang="uk-UA" b="1" dirty="0">
                <a:solidFill>
                  <a:srgbClr val="002060"/>
                </a:solidFill>
              </a:rPr>
              <a:t> </a:t>
            </a:r>
            <a:endParaRPr lang="uk-UA" b="1" dirty="0" smtClean="0">
              <a:solidFill>
                <a:srgbClr val="002060"/>
              </a:solidFill>
            </a:endParaRPr>
          </a:p>
          <a:p>
            <a:pPr algn="just"/>
            <a:r>
              <a:rPr lang="uk-UA" b="1" dirty="0" smtClean="0">
                <a:solidFill>
                  <a:srgbClr val="002060"/>
                </a:solidFill>
              </a:rPr>
              <a:t>Запрошуються лише </a:t>
            </a:r>
            <a:r>
              <a:rPr lang="uk-UA" b="1" dirty="0">
                <a:solidFill>
                  <a:srgbClr val="002060"/>
                </a:solidFill>
              </a:rPr>
              <a:t>ті об’єднання, які не отримували допомогу з міського </a:t>
            </a:r>
            <a:r>
              <a:rPr lang="uk-UA" b="1" dirty="0" smtClean="0">
                <a:solidFill>
                  <a:srgbClr val="002060"/>
                </a:solidFill>
              </a:rPr>
              <a:t>бюджету.</a:t>
            </a:r>
            <a:endParaRPr lang="uk-UA" b="1" dirty="0">
              <a:solidFill>
                <a:srgbClr val="002060"/>
              </a:solidFill>
            </a:endParaRPr>
          </a:p>
          <a:p>
            <a:pPr algn="just"/>
            <a:r>
              <a:rPr lang="uk-UA" b="1" dirty="0" smtClean="0">
                <a:solidFill>
                  <a:srgbClr val="002060"/>
                </a:solidFill>
              </a:rPr>
              <a:t>Виявили </a:t>
            </a:r>
            <a:r>
              <a:rPr lang="uk-UA" b="1" dirty="0">
                <a:solidFill>
                  <a:srgbClr val="002060"/>
                </a:solidFill>
              </a:rPr>
              <a:t>бажання </a:t>
            </a:r>
            <a:r>
              <a:rPr lang="uk-UA" b="1" dirty="0" smtClean="0">
                <a:solidFill>
                  <a:srgbClr val="C00000"/>
                </a:solidFill>
              </a:rPr>
              <a:t>110 об’єднань</a:t>
            </a:r>
            <a:r>
              <a:rPr lang="uk-UA" b="1" dirty="0" smtClean="0">
                <a:solidFill>
                  <a:srgbClr val="002060"/>
                </a:solidFill>
              </a:rPr>
              <a:t>,</a:t>
            </a:r>
          </a:p>
          <a:p>
            <a:pPr algn="just"/>
            <a:r>
              <a:rPr lang="uk-UA" b="1" dirty="0" smtClean="0">
                <a:solidFill>
                  <a:srgbClr val="C00000"/>
                </a:solidFill>
              </a:rPr>
              <a:t>25</a:t>
            </a:r>
            <a:r>
              <a:rPr lang="uk-UA" b="1" dirty="0" smtClean="0">
                <a:solidFill>
                  <a:srgbClr val="002060"/>
                </a:solidFill>
              </a:rPr>
              <a:t> стали </a:t>
            </a:r>
            <a:r>
              <a:rPr lang="uk-UA" b="1" dirty="0">
                <a:solidFill>
                  <a:srgbClr val="002060"/>
                </a:solidFill>
              </a:rPr>
              <a:t>переможцями.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</a:rPr>
              <a:t>На </a:t>
            </a:r>
            <a:r>
              <a:rPr lang="ru-RU" b="1" dirty="0" err="1">
                <a:solidFill>
                  <a:srgbClr val="002060"/>
                </a:solidFill>
              </a:rPr>
              <a:t>реалізацію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проектів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передбачено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кошти</a:t>
            </a:r>
            <a:r>
              <a:rPr lang="ru-RU" b="1" dirty="0">
                <a:solidFill>
                  <a:srgbClr val="002060"/>
                </a:solidFill>
              </a:rPr>
              <a:t> в </a:t>
            </a:r>
            <a:r>
              <a:rPr lang="ru-RU" b="1" dirty="0" err="1">
                <a:solidFill>
                  <a:srgbClr val="002060"/>
                </a:solidFill>
              </a:rPr>
              <a:t>розмірі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10 </a:t>
            </a:r>
            <a:r>
              <a:rPr lang="ru-RU" b="1" dirty="0" err="1">
                <a:solidFill>
                  <a:srgbClr val="C00000"/>
                </a:solidFill>
              </a:rPr>
              <a:t>млн.грн</a:t>
            </a:r>
            <a:r>
              <a:rPr lang="ru-RU" b="1" dirty="0">
                <a:solidFill>
                  <a:srgbClr val="C00000"/>
                </a:solidFill>
              </a:rPr>
              <a:t>.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endParaRPr lang="uk-UA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C:\Users\Alisa-TML\Desktop\Доклад для мэра\Безымянный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9688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145" y="1583448"/>
            <a:ext cx="2159706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C:\Users\Lisiy\Desktop\Трамвайная 10\Трамвайна,10 до ремонту ОСББ Зелений кут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681" y="1412776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Lisiy\Desktop\Трамвайная 10\Трамвайна,10 після кап ремонту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266" y="3460613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23" y="3460613"/>
            <a:ext cx="2159703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Users\Lisiy\Desktop\Трамвайная 10\Трамвайна,10 після кап ремонту Зелений кут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20888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62750" y="5084763"/>
            <a:ext cx="2201863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3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3850" y="620713"/>
            <a:ext cx="11906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1514475" y="338138"/>
            <a:ext cx="7450138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smtClean="0">
                <a:solidFill>
                  <a:srgbClr val="002060"/>
                </a:solidFill>
                <a:latin typeface="+mn-lt"/>
              </a:rPr>
              <a:t>Конкурс проектів «Мій дім – ОСББ»</a:t>
            </a:r>
            <a:endParaRPr lang="uk-UA" sz="28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40384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Другая 1">
      <a:dk1>
        <a:srgbClr val="000000"/>
      </a:dk1>
      <a:lt1>
        <a:srgbClr val="FFFFFF"/>
      </a:lt1>
      <a:dk2>
        <a:srgbClr val="C00000"/>
      </a:dk2>
      <a:lt2>
        <a:srgbClr val="217435"/>
      </a:lt2>
      <a:accent1>
        <a:srgbClr val="FF0000"/>
      </a:accent1>
      <a:accent2>
        <a:srgbClr val="FFC000"/>
      </a:accent2>
      <a:accent3>
        <a:srgbClr val="92D050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2592</TotalTime>
  <Words>955</Words>
  <Application>Microsoft Office PowerPoint</Application>
  <PresentationFormat>Экран (4:3)</PresentationFormat>
  <Paragraphs>83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Волна</vt:lpstr>
      <vt:lpstr>Презентация PowerPoint</vt:lpstr>
      <vt:lpstr>Протягом останніх років житлова політика держави реформується. Постійно змінюються  нормативно-правові акти та основні поняття, розставляються нові акценти та пріоритети. Зменшуються вплив держави та органів місцевого самоврядування на процес експлуатації житлового фонду. На сьогодні поняття власності та пов’язаних  з нею прав та обов’язків є домінуючим.</vt:lpstr>
      <vt:lpstr>Структура житлового фонду (ЖФ) до 1992 року (млн.кв.м)</vt:lpstr>
      <vt:lpstr>Презентация PowerPoint</vt:lpstr>
      <vt:lpstr>Право власності на квартиру є визначальним, а право власності на спільне майно будинку – похідне від нього. </vt:lpstr>
      <vt:lpstr>Необхідність програм, спрямованих на надання допомоги в утриманні будинків</vt:lpstr>
      <vt:lpstr>ОСББ найефективніша форма управління спільним майном у багатоквартирному будинку</vt:lpstr>
      <vt:lpstr>Презентация PowerPoint</vt:lpstr>
      <vt:lpstr>Презентация PowerPoint</vt:lpstr>
      <vt:lpstr>Конкурс проектів «Мій дім – ОСББ»</vt:lpstr>
      <vt:lpstr>Програма підтримки ОСББ 2012-2016р.р.</vt:lpstr>
      <vt:lpstr>Програма «Теплий дім»</vt:lpstr>
      <vt:lpstr>Програма «Теплий дім»</vt:lpstr>
      <vt:lpstr>Програма відшкодування частини кредитів, що надаються ОСББ та ЖБК на 2016-2018 роки</vt:lpstr>
      <vt:lpstr>Капітальні ремонти ліфтів</vt:lpstr>
      <vt:lpstr>Капітальні ремонти ліфтів</vt:lpstr>
      <vt:lpstr>Міські програми підтримки</vt:lpstr>
      <vt:lpstr>ПРОГРАМИ ДІЮТЬ! ПОТРІБНА ЛИШЕ  ІНІЦІАТИВА МЕШКАНЦІВ!</vt:lpstr>
      <vt:lpstr>ДЯКУЄМО ЗА УВАГУ!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Lisiy</dc:creator>
  <cp:lastModifiedBy>Lisiy</cp:lastModifiedBy>
  <cp:revision>184</cp:revision>
  <dcterms:created xsi:type="dcterms:W3CDTF">2015-02-15T12:22:18Z</dcterms:created>
  <dcterms:modified xsi:type="dcterms:W3CDTF">2017-11-07T19:41:53Z</dcterms:modified>
</cp:coreProperties>
</file>