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2" r:id="rId4"/>
    <p:sldId id="315" r:id="rId5"/>
    <p:sldId id="308" r:id="rId6"/>
    <p:sldId id="317" r:id="rId7"/>
    <p:sldId id="318" r:id="rId8"/>
    <p:sldId id="319" r:id="rId9"/>
    <p:sldId id="320" r:id="rId10"/>
    <p:sldId id="321" r:id="rId11"/>
    <p:sldId id="328" r:id="rId12"/>
    <p:sldId id="329" r:id="rId13"/>
    <p:sldId id="330" r:id="rId14"/>
    <p:sldId id="332" r:id="rId15"/>
    <p:sldId id="322" r:id="rId16"/>
    <p:sldId id="323" r:id="rId17"/>
    <p:sldId id="324" r:id="rId18"/>
    <p:sldId id="327" r:id="rId19"/>
    <p:sldId id="325" r:id="rId20"/>
    <p:sldId id="326" r:id="rId21"/>
    <p:sldId id="331" r:id="rId22"/>
    <p:sldId id="333" r:id="rId23"/>
    <p:sldId id="334" r:id="rId24"/>
    <p:sldId id="335" r:id="rId25"/>
    <p:sldId id="316" r:id="rId26"/>
    <p:sldId id="314" r:id="rId27"/>
    <p:sldId id="310" r:id="rId28"/>
    <p:sldId id="299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5609" autoAdjust="0"/>
  </p:normalViewPr>
  <p:slideViewPr>
    <p:cSldViewPr>
      <p:cViewPr varScale="1">
        <p:scale>
          <a:sx n="115" d="100"/>
          <a:sy n="115" d="100"/>
        </p:scale>
        <p:origin x="144" y="11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2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9-27T22:28:17.384" idx="1">
    <p:pos x="10" y="10"/>
    <p:text>Linked Open Data and e-Participation (ЄС):Пізній проект "Сприяння участі відкритих даних пов'язаних з відкритими даними (LOD), вільного програмного забезпечення та участі громадянського суспільства у законодавстві на території ЄС", коротко "Зв'язані відкриті дані та eParticipation", було започатковано у 2015 році на прохання Європейського парламенту. Вона спрямована на сприяння розробці та використанню інструментів, що дозволяють громадянському суспільству в усьому ЄС брати участь у підготовці стандартизованих документів у процесі розробки законопроектів та сприяти інтеграції цих інструментів у структуру пов'язаних відкритих даних.
Це можливо завдяки веб-платформі, яка дозволяє громадянам та іншим зацікавленим сторонам брати активну участь у громадських консультаціях у процесі прийняття рішень в ЄС. За допомогою майданчиків платформи громадяни можуть надати коментарі та поправки до законодавчих документів, а також висловлювати на них почуття (згода / незгоду) на рівні статей.
Законодавчі пропозиції є безпосередньо видимими та доступними на платформі, і громадяни можуть безпосередньо додати свої внески у вигляді коментарів та запропонованих поправок до тексту. Вони також можуть взаємодіяти один з одним і оцінювати внесок інших. Окрім пропонування змін, відредагованих у режимі відстеження, громадяни можуть висловити свої загальні почуття щодо законодавчої пропозиції та навіть про частини пропозиції, починаючи від "позитивного" або "нейтрального" до "негативного". Коментарі безпосередньо пов'язані з відповідним фрагментом пропозиції. Усі матеріали вводяться в автоматичному режимі, щоб дозволити громадянам слідкувати за обговоренням, навіть якщо інші учасники використовують мову, яку вони не розуміють. Машинний переклад заснований на комісії служби MT @ EC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28.09.2017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28.09.2017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2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66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7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7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7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4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7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0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unicef/?fref=men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2" y="1828799"/>
            <a:ext cx="10061375" cy="3048001"/>
          </a:xfrm>
        </p:spPr>
        <p:txBody>
          <a:bodyPr/>
          <a:lstStyle/>
          <a:p>
            <a:r>
              <a:rPr lang="uk-UA" dirty="0"/>
              <a:t>ВІДКРИТІ ДАНІ</a:t>
            </a:r>
            <a:br>
              <a:rPr lang="uk-UA" dirty="0"/>
            </a:br>
            <a:r>
              <a:rPr lang="uk-UA" sz="3200" dirty="0" smtClean="0"/>
              <a:t>як інструментарій законодавчих ініціатив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444" y="2048972"/>
            <a:ext cx="30748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 </a:t>
            </a:r>
            <a:r>
              <a:rPr lang="en-US" dirty="0" err="1" smtClean="0"/>
              <a:t>Socrat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/>
              <a:t>дані щодо США)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" y="2464455"/>
            <a:ext cx="7677553" cy="41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7929" y="2019413"/>
            <a:ext cx="55226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Європейського союзу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" y="2464455"/>
            <a:ext cx="7308301" cy="41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12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7929" y="2019413"/>
            <a:ext cx="39901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Central </a:t>
            </a:r>
            <a:r>
              <a:rPr lang="en-US" dirty="0"/>
              <a:t>Intelligence Agency (CIA)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8" y="2464455"/>
            <a:ext cx="7169402" cy="41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13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7929" y="2019413"/>
            <a:ext cx="95974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Набори даних, які стосуються становища жінок та дітей в усьому світі, від </a:t>
            </a:r>
            <a:r>
              <a:rPr lang="uk-UA" dirty="0" smtClean="0">
                <a:hlinkClick r:id="rId4"/>
              </a:rPr>
              <a:t>UNICEF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3" y="2464455"/>
            <a:ext cx="6890071" cy="41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14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38763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Eurostat - My country in a bubble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" y="2398412"/>
            <a:ext cx="6759276" cy="39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15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38763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Eurostat - My country in a bubble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" y="2406127"/>
            <a:ext cx="6759276" cy="39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16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94836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Code.gov - центральне сховище державного програмного забезпечення США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88685"/>
            <a:ext cx="7704856" cy="40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17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56412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</a:t>
            </a:r>
            <a:r>
              <a:rPr lang="en-US" dirty="0"/>
              <a:t>National Aeronautics and Space Administration 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10091"/>
            <a:ext cx="7128792" cy="42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вартість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18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72955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Оцінка ринку відкритих даних за звітом Європейської комісії</a:t>
            </a:r>
            <a:r>
              <a:rPr lang="ru-RU" dirty="0"/>
              <a:t> 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55103"/>
            <a:ext cx="7416824" cy="42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19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40238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International Energy Agency (IEA).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305645"/>
            <a:ext cx="7241152" cy="40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11307592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Відкриті дані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44" y="2045597"/>
            <a:ext cx="9075344" cy="4234997"/>
          </a:xfrm>
        </p:spPr>
        <p:txBody>
          <a:bodyPr>
            <a:normAutofit lnSpcReduction="10000"/>
          </a:bodyPr>
          <a:lstStyle/>
          <a:p>
            <a:pPr marL="44450" indent="315913">
              <a:buNone/>
            </a:pPr>
            <a:r>
              <a:rPr lang="uk-UA" sz="2200" dirty="0"/>
              <a:t>Це спосіб надання загальнодоступної інформації у такому вигляді, в якому розробники автоматизовано можуть завантажити її у бази даних, проаналізувати та надати громадськості у зрозумілій та зручній формі для "повторного використання“ в: </a:t>
            </a:r>
          </a:p>
          <a:p>
            <a:pPr marL="45720" indent="0">
              <a:buNone/>
            </a:pPr>
            <a:r>
              <a:rPr lang="uk-UA" sz="2200" dirty="0" smtClean="0"/>
              <a:t> </a:t>
            </a:r>
            <a:r>
              <a:rPr lang="uk-UA" sz="2200" dirty="0"/>
              <a:t>належному врядуванні (</a:t>
            </a:r>
            <a:r>
              <a:rPr lang="en-US" sz="2200" dirty="0"/>
              <a:t>good governance) </a:t>
            </a:r>
          </a:p>
          <a:p>
            <a:pPr marL="45720" indent="0">
              <a:buNone/>
            </a:pPr>
            <a:r>
              <a:rPr lang="en-US" sz="2200" dirty="0"/>
              <a:t> </a:t>
            </a:r>
            <a:r>
              <a:rPr lang="uk-UA" sz="2200" dirty="0"/>
              <a:t>інноваціях</a:t>
            </a:r>
          </a:p>
          <a:p>
            <a:pPr marL="45720" indent="0">
              <a:buNone/>
            </a:pPr>
            <a:r>
              <a:rPr lang="uk-UA" sz="2200" dirty="0"/>
              <a:t> наукових дослідженнях </a:t>
            </a:r>
          </a:p>
          <a:p>
            <a:pPr marL="45720" indent="0">
              <a:buNone/>
            </a:pPr>
            <a:r>
              <a:rPr lang="uk-UA" sz="2200" dirty="0"/>
              <a:t> бізнес-проектах</a:t>
            </a:r>
          </a:p>
          <a:p>
            <a:pPr marL="45720" indent="0">
              <a:buNone/>
            </a:pPr>
            <a:r>
              <a:rPr lang="uk-UA" sz="2200" dirty="0"/>
              <a:t> інших комерційних / не комерційних цілях </a:t>
            </a:r>
          </a:p>
          <a:p>
            <a:pPr marL="45720" indent="0">
              <a:buNone/>
            </a:pPr>
            <a:endParaRPr lang="uk-UA" sz="2200" dirty="0"/>
          </a:p>
          <a:p>
            <a:pPr marL="45720" indent="0">
              <a:buNone/>
            </a:pP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15" y="3013449"/>
            <a:ext cx="2034669" cy="20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досвід. сервіси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20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86389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Набори даних від Національної служби охорони здоров'я Великобританії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4" y="2305645"/>
            <a:ext cx="6920582" cy="40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Відкриті дані. </a:t>
            </a:r>
            <a:r>
              <a:rPr lang="uk-UA" dirty="0" err="1" smtClean="0"/>
              <a:t>україна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21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58160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Єдиний державний веб-портал відкритих даних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305644"/>
            <a:ext cx="8487624" cy="37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Відкриті дані. </a:t>
            </a:r>
            <a:r>
              <a:rPr lang="uk-UA" dirty="0" err="1" smtClean="0"/>
              <a:t>україна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22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282788"/>
            <a:ext cx="5616624" cy="41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Відкриті дані. </a:t>
            </a:r>
            <a:r>
              <a:rPr lang="uk-UA" dirty="0" err="1" smtClean="0"/>
              <a:t>україна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23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368243"/>
            <a:ext cx="7992889" cy="4061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796" y="1964013"/>
            <a:ext cx="279114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Відкрите місто. Дніпро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4017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24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420888"/>
            <a:ext cx="4008580" cy="3843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657" y="1946960"/>
            <a:ext cx="196079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/>
              <a:t>місто Берлін</a:t>
            </a:r>
            <a:endParaRPr lang="uk-UA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44" y="2420888"/>
            <a:ext cx="4912175" cy="38432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8288" y="1975313"/>
            <a:ext cx="211628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/>
              <a:t>місто Лондон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25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46960"/>
            <a:ext cx="289374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/>
              <a:t>Відкриті дані </a:t>
            </a:r>
            <a:r>
              <a:rPr lang="uk-UA" sz="2200" dirty="0" err="1" smtClean="0"/>
              <a:t>Чікаго</a:t>
            </a:r>
            <a:r>
              <a:rPr lang="uk-UA" sz="2200" dirty="0" smtClean="0"/>
              <a:t>: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92896"/>
            <a:ext cx="4177630" cy="3824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5" y="2492896"/>
            <a:ext cx="4158585" cy="38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проблематика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26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03443" y="2045597"/>
            <a:ext cx="8715305" cy="440773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200" dirty="0" smtClean="0"/>
              <a:t>Проблематика використання широкого потенціалу відкритих даних обумовлена:</a:t>
            </a:r>
          </a:p>
          <a:p>
            <a:pPr marL="502920" indent="-457200">
              <a:buAutoNum type="arabicPeriod"/>
            </a:pPr>
            <a:r>
              <a:rPr lang="uk-UA" sz="2200" dirty="0" smtClean="0"/>
              <a:t>відсутність/обмеженість ресурсів для підготовки та розміщення відкритих даних </a:t>
            </a:r>
          </a:p>
          <a:p>
            <a:pPr marL="502920" indent="-457200">
              <a:buAutoNum type="arabicPeriod"/>
            </a:pPr>
            <a:r>
              <a:rPr lang="uk-UA" sz="2200" dirty="0" smtClean="0"/>
              <a:t>відсутність компетенції персоналу в роботі з відкритими даними</a:t>
            </a:r>
          </a:p>
          <a:p>
            <a:pPr marL="502920" indent="-457200">
              <a:buAutoNum type="arabicPeriod"/>
            </a:pPr>
            <a:r>
              <a:rPr lang="uk-UA" sz="2200" dirty="0" smtClean="0"/>
              <a:t>слабке розуміння необхідності та користі відкритих даних</a:t>
            </a:r>
          </a:p>
          <a:p>
            <a:pPr marL="502920" indent="-457200">
              <a:buAutoNum type="arabicPeriod"/>
            </a:pPr>
            <a:r>
              <a:rPr lang="uk-UA" sz="2200" dirty="0" smtClean="0"/>
              <a:t>відсутність проектів з повним циклом реалізації</a:t>
            </a:r>
          </a:p>
          <a:p>
            <a:pPr marL="502920" indent="-457200">
              <a:buAutoNum type="arabicPeriod"/>
            </a:pPr>
            <a:r>
              <a:rPr lang="uk-UA" sz="2200" dirty="0" smtClean="0"/>
              <a:t>відсутність єдиного координаційного центру</a:t>
            </a:r>
          </a:p>
        </p:txBody>
      </p:sp>
    </p:spTree>
    <p:extLst>
      <p:ext uri="{BB962C8B-B14F-4D97-AF65-F5344CB8AC3E}">
        <p14:creationId xmlns:p14="http://schemas.microsoft.com/office/powerpoint/2010/main" val="42479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/>
              <a:t>Дякуємо за увагу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7413" y="548680"/>
            <a:ext cx="296587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 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27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cxnSp>
        <p:nvCxnSpPr>
          <p:cNvPr id="9" name="Пряма сполучна лінія 8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77788" y="2132856"/>
            <a:ext cx="4464496" cy="10801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200" dirty="0" smtClean="0"/>
              <a:t>ilc.in.ua</a:t>
            </a:r>
          </a:p>
          <a:p>
            <a:pPr marL="45720" indent="0">
              <a:buNone/>
            </a:pPr>
            <a:r>
              <a:rPr lang="en-US" sz="2200" dirty="0"/>
              <a:t>info.ngo.ilc@gmail.com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71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11307592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Відкриті дані та законотворчість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44" y="2045597"/>
            <a:ext cx="5979000" cy="42349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200" dirty="0" smtClean="0"/>
              <a:t>• </a:t>
            </a:r>
            <a:r>
              <a:rPr lang="en-US" sz="2200" dirty="0"/>
              <a:t>Linked Open Data and </a:t>
            </a:r>
            <a:r>
              <a:rPr lang="en-US" sz="2200" dirty="0" smtClean="0"/>
              <a:t>e</a:t>
            </a:r>
            <a:r>
              <a:rPr lang="uk-UA" sz="2200" dirty="0" smtClean="0"/>
              <a:t>-</a:t>
            </a:r>
            <a:r>
              <a:rPr lang="en-US" sz="2200" dirty="0" smtClean="0"/>
              <a:t>Participation</a:t>
            </a:r>
            <a:r>
              <a:rPr lang="uk-UA" sz="2200" dirty="0" smtClean="0"/>
              <a:t> (ЄС)</a:t>
            </a:r>
          </a:p>
          <a:p>
            <a:pPr marL="45720" indent="0">
              <a:buNone/>
            </a:pPr>
            <a:r>
              <a:rPr lang="uk-UA" sz="2200" dirty="0" smtClean="0"/>
              <a:t>• Ісландія. Конституція 2010 року</a:t>
            </a:r>
          </a:p>
          <a:p>
            <a:pPr marL="45720" indent="0">
              <a:buNone/>
            </a:pPr>
            <a:r>
              <a:rPr lang="uk-UA" sz="2200" dirty="0"/>
              <a:t>• </a:t>
            </a:r>
            <a:r>
              <a:rPr lang="uk-UA" sz="2200" dirty="0" smtClean="0"/>
              <a:t>Відкриті дані Німеччини</a:t>
            </a:r>
          </a:p>
          <a:p>
            <a:pPr marL="45720" indent="0">
              <a:buNone/>
            </a:pP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55" y="2330858"/>
            <a:ext cx="5272381" cy="33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69701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уряду Сполучених Штатів Америки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343992"/>
            <a:ext cx="7787364" cy="42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45336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уряду Канади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" y="2343992"/>
            <a:ext cx="7053664" cy="42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55659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уряду Великої Британії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88684"/>
            <a:ext cx="7320898" cy="40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4086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уряду Індії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489607"/>
            <a:ext cx="6408712" cy="41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35445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США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305646"/>
            <a:ext cx="7995352" cy="41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4" y="1072081"/>
            <a:ext cx="9753600" cy="708891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світовий досвід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5" y="418146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0694" y="548680"/>
            <a:ext cx="29225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200" dirty="0"/>
              <a:t>ГО "Інформаційно-правовий </a:t>
            </a:r>
            <a:r>
              <a:rPr lang="uk-UA" sz="1200" dirty="0" smtClean="0"/>
              <a:t>центр</a:t>
            </a:r>
          </a:p>
          <a:p>
            <a:pPr algn="r">
              <a:lnSpc>
                <a:spcPct val="90000"/>
              </a:lnSpc>
            </a:pPr>
            <a:r>
              <a:rPr lang="uk-UA" sz="1200" dirty="0" smtClean="0"/>
              <a:t>"Захист </a:t>
            </a:r>
            <a:r>
              <a:rPr lang="uk-UA" sz="1200" dirty="0"/>
              <a:t>права на інформацію"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49796" y="1780972"/>
            <a:ext cx="49685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796" y="1964013"/>
            <a:ext cx="35445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Портал відкритих даних США</a:t>
            </a:r>
            <a:endParaRPr lang="uk-UA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2941118"/>
            <a:ext cx="2347163" cy="2347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" y="2323335"/>
            <a:ext cx="6759276" cy="41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055E0B-DCD6-40AD-88CF-E1D4BA71E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Европа (широкоформатный)</Template>
  <TotalTime>0</TotalTime>
  <Words>644</Words>
  <Application>Microsoft Office PowerPoint</Application>
  <PresentationFormat>Довільний</PresentationFormat>
  <Paragraphs>172</Paragraphs>
  <Slides>27</Slides>
  <Notes>26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Continental_Europe_16x9</vt:lpstr>
      <vt:lpstr>ВІДКРИТІ ДАНІ як інструментарій законодавчих ініціатив</vt:lpstr>
      <vt:lpstr>Відкриті дані</vt:lpstr>
      <vt:lpstr>Відкриті дані та законотворчість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</vt:lpstr>
      <vt:lpstr>світовий досвід. сервіси</vt:lpstr>
      <vt:lpstr>світовий досвід. сервіси</vt:lpstr>
      <vt:lpstr>світовий досвід. сервіси</vt:lpstr>
      <vt:lpstr>світовий досвід. сервіси</vt:lpstr>
      <vt:lpstr>світовий досвід. вартість</vt:lpstr>
      <vt:lpstr>світовий досвід. сервіси</vt:lpstr>
      <vt:lpstr>світовий досвід. сервіси</vt:lpstr>
      <vt:lpstr>Відкриті дані. україна</vt:lpstr>
      <vt:lpstr>Відкриті дані. україна</vt:lpstr>
      <vt:lpstr>Відкриті дані. україна</vt:lpstr>
      <vt:lpstr>світовий досвід</vt:lpstr>
      <vt:lpstr>світовий досвід</vt:lpstr>
      <vt:lpstr>проблематика</vt:lpstr>
      <vt:lpstr>Дякуємо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2016-10-18T09:08:53Z</dcterms:created>
  <dcterms:modified xsi:type="dcterms:W3CDTF">2017-09-28T11:39:34Z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